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66"/>
  </p:notesMasterIdLst>
  <p:sldIdLst>
    <p:sldId id="330" r:id="rId2"/>
    <p:sldId id="257" r:id="rId3"/>
    <p:sldId id="260" r:id="rId4"/>
    <p:sldId id="261" r:id="rId5"/>
    <p:sldId id="265" r:id="rId6"/>
    <p:sldId id="268" r:id="rId7"/>
    <p:sldId id="319" r:id="rId8"/>
    <p:sldId id="269" r:id="rId9"/>
    <p:sldId id="270" r:id="rId10"/>
    <p:sldId id="271" r:id="rId11"/>
    <p:sldId id="272" r:id="rId12"/>
    <p:sldId id="274" r:id="rId13"/>
    <p:sldId id="275" r:id="rId14"/>
    <p:sldId id="320" r:id="rId15"/>
    <p:sldId id="327" r:id="rId16"/>
    <p:sldId id="321" r:id="rId17"/>
    <p:sldId id="322" r:id="rId18"/>
    <p:sldId id="323" r:id="rId19"/>
    <p:sldId id="324" r:id="rId20"/>
    <p:sldId id="325" r:id="rId21"/>
    <p:sldId id="278" r:id="rId22"/>
    <p:sldId id="279" r:id="rId23"/>
    <p:sldId id="280" r:id="rId24"/>
    <p:sldId id="281" r:id="rId25"/>
    <p:sldId id="282" r:id="rId26"/>
    <p:sldId id="283" r:id="rId27"/>
    <p:sldId id="284" r:id="rId28"/>
    <p:sldId id="285" r:id="rId29"/>
    <p:sldId id="286" r:id="rId30"/>
    <p:sldId id="326" r:id="rId31"/>
    <p:sldId id="328" r:id="rId32"/>
    <p:sldId id="287" r:id="rId33"/>
    <p:sldId id="288" r:id="rId34"/>
    <p:sldId id="289" r:id="rId35"/>
    <p:sldId id="290"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6" r:id="rId49"/>
    <p:sldId id="308" r:id="rId50"/>
    <p:sldId id="309" r:id="rId51"/>
    <p:sldId id="311" r:id="rId52"/>
    <p:sldId id="329" r:id="rId53"/>
    <p:sldId id="312" r:id="rId54"/>
    <p:sldId id="332" r:id="rId55"/>
    <p:sldId id="333" r:id="rId56"/>
    <p:sldId id="313" r:id="rId57"/>
    <p:sldId id="335" r:id="rId58"/>
    <p:sldId id="336" r:id="rId59"/>
    <p:sldId id="337" r:id="rId60"/>
    <p:sldId id="338" r:id="rId61"/>
    <p:sldId id="339" r:id="rId62"/>
    <p:sldId id="340" r:id="rId63"/>
    <p:sldId id="341" r:id="rId64"/>
    <p:sldId id="317" r:id="rId6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60"/>
  </p:normalViewPr>
  <p:slideViewPr>
    <p:cSldViewPr snapToGrid="0">
      <p:cViewPr varScale="1">
        <p:scale>
          <a:sx n="139" d="100"/>
          <a:sy n="139" d="100"/>
        </p:scale>
        <p:origin x="68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F9FA44-B6D1-425E-AA48-F6F82ABAC50D}" type="slidenum">
              <a:rPr lang="en-US" smtClean="0"/>
              <a:t>1</a:t>
            </a:fld>
            <a:endParaRPr lang="en-US"/>
          </a:p>
        </p:txBody>
      </p:sp>
    </p:spTree>
    <p:extLst>
      <p:ext uri="{BB962C8B-B14F-4D97-AF65-F5344CB8AC3E}">
        <p14:creationId xmlns:p14="http://schemas.microsoft.com/office/powerpoint/2010/main" val="2250444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0d620e6cf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0d620e6cf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fad57a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fad57a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fad57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fad57a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fad57a9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fad57a9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9e53d5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9e53d5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9e53d5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9e53d5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fad57a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fad57a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fad57a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fad57a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ad57a9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ad57a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9e53d5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9e53d5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cb7908a1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cb7908a1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fad57a9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fad57a9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19a4a0f837_4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19a4a0f837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fad57a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fad57a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ad57a9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fad57a9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fad57a9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fad57a9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9053d5d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9053d5d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b4ac0b065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b4ac0b065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8e9105e7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8e9105e7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76136db41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76136db41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b4fc59afac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b4fc59afa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fad57a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fad57a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42052f4a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42052f4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9e53d5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39e53d5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39e53d5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39e53d5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fad57a9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fad57a9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ad633de722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ad633de722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fad57a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fad57a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d3747a940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d3747a940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d3747a940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d3747a940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fad57a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fad57a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fad57a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fad57a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fad57a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fad57a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fad57a9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fad57a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7953a03f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7953a03f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6d85a583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6d85a583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fad57a9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fad57a9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4b875985d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4b875985d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9e53d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9e53d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9390716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9390716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fad57a9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fad57a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fad57a9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fad57a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4b875985d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4b875985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EA064A-94F8-48EF-9942-3D572D27AACB}" type="datetimeFigureOut">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8693662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EA064A-94F8-48EF-9942-3D572D27AACB}" type="datetimeFigureOut">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2722150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EA064A-94F8-48EF-9942-3D572D27AACB}" type="datetimeFigureOut">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222089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50442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EA064A-94F8-48EF-9942-3D572D27AACB}" type="datetimeFigureOut">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5276043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5EA064A-94F8-48EF-9942-3D572D27AACB}" type="datetimeFigureOut">
              <a:rPr lang="en-US" smtClean="0"/>
              <a:t>12/12/2024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2617175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5EA064A-94F8-48EF-9942-3D572D27AACB}" type="datetimeFigureOut">
              <a:rPr lang="en-US" smtClean="0"/>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71154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EA064A-94F8-48EF-9942-3D572D27AACB}" type="datetimeFigureOut">
              <a:rPr lang="en-US" smtClean="0"/>
              <a:t>12/12/2024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6242956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5EA064A-94F8-48EF-9942-3D572D27AACB}" type="datetimeFigureOut">
              <a:rPr lang="en-US" smtClean="0"/>
              <a:t>12/12/2024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8041511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EA064A-94F8-48EF-9942-3D572D27AACB}" type="datetimeFigureOut">
              <a:rPr lang="en-US" smtClean="0"/>
              <a:t>12/12/2024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49053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C5EA064A-94F8-48EF-9942-3D572D27AACB}" type="datetimeFigureOut">
              <a:rPr lang="en-US" smtClean="0"/>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4197971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C5EA064A-94F8-48EF-9942-3D572D27AACB}" type="datetimeFigureOut">
              <a:rPr lang="en-US" smtClean="0"/>
              <a:t>12/12/2024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315169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5EA064A-94F8-48EF-9942-3D572D27AACB}" type="datetimeFigureOut">
              <a:rPr lang="en-US" smtClean="0"/>
              <a:t>12/12/2024</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013386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www.w3schools.com/tags/default.asp" TargetMode="External"/><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hyperlink" Target="http://www.codeproject.com/Tips/666578/HTML-and-Some-CSS-Best-Practice" TargetMode="External"/><Relationship Id="rId4" Type="http://schemas.openxmlformats.org/officeDocument/2006/relationships/hyperlink" Target="http://www.mckremie.com/blog/2009/10/25-of-the-most-used-html-tags-and-tag-attribut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mozilla.org/en-US/docs/Web/CSS/CSS_flexible_box_layout/Basic_concepts_of_flexbox"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hyperlink" Target="https://developer.mozilla.org/es/docs/Web/CSS/CSS_Grid_Layout"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code.visualstudio.com/" TargetMode="External"/><Relationship Id="rId7" Type="http://schemas.openxmlformats.org/officeDocument/2006/relationships/hyperlink" Target="https://tamats.com/upf/uploads/template_ECV.zip"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hyperlink" Target="https://github.com/SpartanJ/ecode/releases/tag/ecode-0.5.2" TargetMode="External"/><Relationship Id="rId5" Type="http://schemas.openxmlformats.org/officeDocument/2006/relationships/hyperlink" Target="https://www.sublimetext.com/" TargetMode="External"/><Relationship Id="rId4" Type="http://schemas.openxmlformats.org/officeDocument/2006/relationships/hyperlink" Target="https://notepad-plus-plus.org/downloads/"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qm0IfG1GyZU" TargetMode="External"/><Relationship Id="rId7" Type="http://schemas.openxmlformats.org/officeDocument/2006/relationships/hyperlink" Target="https://tailwindcss.com/"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hyperlink" Target="http://www.w3schools.com/css3/css3_transitions.asp" TargetMode="External"/><Relationship Id="rId5" Type="http://schemas.openxmlformats.org/officeDocument/2006/relationships/hyperlink" Target="http://www.w3.org/TR/CSS2/selector.html" TargetMode="External"/><Relationship Id="rId4" Type="http://schemas.openxmlformats.org/officeDocument/2006/relationships/hyperlink" Target="http://www.w3schools.com/css/css_boxmodel.asp"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XML"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88;p13"/>
          <p:cNvSpPr txBox="1">
            <a:spLocks/>
          </p:cNvSpPr>
          <p:nvPr/>
        </p:nvSpPr>
        <p:spPr>
          <a:xfrm>
            <a:off x="1143000" y="781050"/>
            <a:ext cx="6858000" cy="1790700"/>
          </a:xfrm>
          <a:prstGeom prst="rect">
            <a:avLst/>
          </a:prstGeom>
          <a:noFill/>
          <a:ln>
            <a:noFill/>
          </a:ln>
        </p:spPr>
        <p:txBody>
          <a:bodyPr spcFirstLastPara="1" vert="horz" wrap="square" lIns="68569" tIns="34275" rIns="68569" bIns="34275" rtlCol="0" anchor="b" anchorCtr="0">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spcBef>
                <a:spcPts val="0"/>
              </a:spcBef>
              <a:buClr>
                <a:schemeClr val="dk1"/>
              </a:buClr>
              <a:buSzPts val="4800"/>
            </a:pPr>
            <a:r>
              <a:rPr lang="en-US" sz="3600" b="1"/>
              <a:t>GE100 - Application of Information and Communication Technologies</a:t>
            </a:r>
            <a:endParaRPr lang="en-US" sz="3600" dirty="0"/>
          </a:p>
        </p:txBody>
      </p:sp>
      <p:sp>
        <p:nvSpPr>
          <p:cNvPr id="5" name="Google Shape;89;p13"/>
          <p:cNvSpPr txBox="1">
            <a:spLocks/>
          </p:cNvSpPr>
          <p:nvPr/>
        </p:nvSpPr>
        <p:spPr>
          <a:xfrm>
            <a:off x="1143000" y="3738013"/>
            <a:ext cx="6548378" cy="734846"/>
          </a:xfrm>
          <a:prstGeom prst="rect">
            <a:avLst/>
          </a:prstGeom>
          <a:noFill/>
          <a:ln>
            <a:noFill/>
          </a:ln>
        </p:spPr>
        <p:txBody>
          <a:bodyPr spcFirstLastPara="1" vert="horz" wrap="square" lIns="68569" tIns="34275" rIns="68569" bIns="34275"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r">
              <a:spcBef>
                <a:spcPts val="0"/>
              </a:spcBef>
              <a:buClr>
                <a:schemeClr val="dk1"/>
              </a:buClr>
              <a:buSzPts val="2800"/>
            </a:pPr>
            <a:r>
              <a:rPr lang="en-US" sz="2100">
                <a:solidFill>
                  <a:schemeClr val="tx1"/>
                </a:solidFill>
              </a:rPr>
              <a:t>Instructor: Alina Maryum</a:t>
            </a:r>
            <a:endParaRPr lang="en-US" sz="1800">
              <a:solidFill>
                <a:schemeClr val="tx1"/>
              </a:solidFill>
            </a:endParaRPr>
          </a:p>
        </p:txBody>
      </p:sp>
      <p:pic>
        <p:nvPicPr>
          <p:cNvPr id="6" name="Google Shape;90;p13"/>
          <p:cNvPicPr preferRelativeResize="0"/>
          <p:nvPr/>
        </p:nvPicPr>
        <p:blipFill rotWithShape="1">
          <a:blip r:embed="rId3">
            <a:alphaModFix amt="7000"/>
          </a:blip>
          <a:srcRect/>
          <a:stretch/>
        </p:blipFill>
        <p:spPr>
          <a:xfrm>
            <a:off x="2005660" y="0"/>
            <a:ext cx="5143500" cy="5143500"/>
          </a:xfrm>
          <a:prstGeom prst="rect">
            <a:avLst/>
          </a:prstGeom>
          <a:noFill/>
          <a:ln>
            <a:noFill/>
          </a:ln>
        </p:spPr>
      </p:pic>
      <p:sp>
        <p:nvSpPr>
          <p:cNvPr id="7" name="Google Shape;91;p13"/>
          <p:cNvSpPr txBox="1"/>
          <p:nvPr/>
        </p:nvSpPr>
        <p:spPr>
          <a:xfrm>
            <a:off x="1143000" y="2787459"/>
            <a:ext cx="6858000" cy="950554"/>
          </a:xfrm>
          <a:prstGeom prst="rect">
            <a:avLst/>
          </a:prstGeom>
          <a:noFill/>
          <a:ln>
            <a:noFill/>
          </a:ln>
        </p:spPr>
        <p:txBody>
          <a:bodyPr spcFirstLastPara="1" wrap="square" lIns="68569" tIns="34275" rIns="68569" bIns="34275" anchor="t" anchorCtr="0">
            <a:normAutofit fontScale="40000" lnSpcReduction="20000"/>
          </a:bodyPr>
          <a:lstStyle/>
          <a:p>
            <a:pPr algn="ctr">
              <a:lnSpc>
                <a:spcPct val="90000"/>
              </a:lnSpc>
              <a:buClr>
                <a:schemeClr val="dk1"/>
              </a:buClr>
              <a:buSzPts val="2400"/>
            </a:pPr>
            <a:endParaRPr sz="1800" b="1" dirty="0">
              <a:latin typeface="Calibri"/>
              <a:ea typeface="Calibri"/>
              <a:cs typeface="Calibri"/>
              <a:sym typeface="Calibri"/>
            </a:endParaRPr>
          </a:p>
          <a:p>
            <a:pPr algn="ctr">
              <a:lnSpc>
                <a:spcPct val="90000"/>
              </a:lnSpc>
              <a:spcBef>
                <a:spcPts val="750"/>
              </a:spcBef>
              <a:buClr>
                <a:schemeClr val="dk1"/>
              </a:buClr>
              <a:buSzPts val="3200"/>
            </a:pPr>
            <a:r>
              <a:rPr lang="en-US" sz="6000" b="1" dirty="0" err="1">
                <a:latin typeface="Calibri"/>
                <a:ea typeface="Calibri"/>
                <a:cs typeface="Calibri"/>
                <a:sym typeface="Calibri"/>
              </a:rPr>
              <a:t>Lec</a:t>
            </a:r>
            <a:r>
              <a:rPr lang="en-US" sz="6000" b="1" dirty="0">
                <a:latin typeface="Calibri"/>
                <a:ea typeface="Calibri"/>
                <a:cs typeface="Calibri"/>
                <a:sym typeface="Calibri"/>
              </a:rPr>
              <a:t> # </a:t>
            </a:r>
            <a:r>
              <a:rPr lang="en-US" sz="6000" b="1" dirty="0" smtClean="0">
                <a:latin typeface="Calibri"/>
                <a:ea typeface="Calibri"/>
                <a:cs typeface="Calibri"/>
                <a:sym typeface="Calibri"/>
              </a:rPr>
              <a:t>8: </a:t>
            </a:r>
            <a:r>
              <a:rPr lang="en-GB" sz="6000" b="1" dirty="0" smtClean="0"/>
              <a:t>Introduction to Web Technologies </a:t>
            </a:r>
          </a:p>
          <a:p>
            <a:pPr algn="ctr">
              <a:lnSpc>
                <a:spcPct val="90000"/>
              </a:lnSpc>
              <a:spcBef>
                <a:spcPts val="750"/>
              </a:spcBef>
              <a:buClr>
                <a:schemeClr val="dk1"/>
              </a:buClr>
              <a:buSzPts val="3200"/>
            </a:pPr>
            <a:r>
              <a:rPr lang="en-GB" sz="4000" b="1" dirty="0" smtClean="0"/>
              <a:t>(HTML, CSS and JavaScript)</a:t>
            </a:r>
            <a:endParaRPr sz="4000" b="1" dirty="0"/>
          </a:p>
        </p:txBody>
      </p:sp>
      <p:sp>
        <p:nvSpPr>
          <p:cNvPr id="8" name="Rectangle 7"/>
          <p:cNvSpPr/>
          <p:nvPr/>
        </p:nvSpPr>
        <p:spPr>
          <a:xfrm>
            <a:off x="4484115" y="2456334"/>
            <a:ext cx="221536" cy="253916"/>
          </a:xfrm>
          <a:prstGeom prst="rect">
            <a:avLst/>
          </a:prstGeom>
        </p:spPr>
        <p:txBody>
          <a:bodyPr wrap="none">
            <a:spAutoFit/>
          </a:bodyPr>
          <a:lstStyle/>
          <a:p>
            <a:r>
              <a:rPr lang="en-US" sz="1050" dirty="0"/>
              <a:t> </a:t>
            </a:r>
          </a:p>
        </p:txBody>
      </p:sp>
      <p:pic>
        <p:nvPicPr>
          <p:cNvPr id="9" name="Google Shape;57;p13"/>
          <p:cNvPicPr preferRelativeResize="0"/>
          <p:nvPr/>
        </p:nvPicPr>
        <p:blipFill>
          <a:blip r:embed="rId4">
            <a:alphaModFix/>
          </a:blip>
          <a:stretch>
            <a:fillRect/>
          </a:stretch>
        </p:blipFill>
        <p:spPr>
          <a:xfrm>
            <a:off x="-374016" y="3126912"/>
            <a:ext cx="2890334" cy="2384011"/>
          </a:xfrm>
          <a:prstGeom prst="rect">
            <a:avLst/>
          </a:prstGeom>
          <a:noFill/>
          <a:ln>
            <a:noFill/>
          </a:ln>
        </p:spPr>
      </p:pic>
    </p:spTree>
    <p:extLst>
      <p:ext uri="{BB962C8B-B14F-4D97-AF65-F5344CB8AC3E}">
        <p14:creationId xmlns:p14="http://schemas.microsoft.com/office/powerpoint/2010/main" val="2013348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syntax example</a:t>
            </a:r>
            <a:endParaRPr/>
          </a:p>
        </p:txBody>
      </p:sp>
      <p:sp>
        <p:nvSpPr>
          <p:cNvPr id="179" name="Google Shape;179;p28"/>
          <p:cNvSpPr txBox="1">
            <a:spLocks noGrp="1"/>
          </p:cNvSpPr>
          <p:nvPr>
            <p:ph type="body" idx="1"/>
          </p:nvPr>
        </p:nvSpPr>
        <p:spPr>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0" lvl="0" indent="0" algn="l" rtl="0">
              <a:spcBef>
                <a:spcPts val="0"/>
              </a:spcBef>
              <a:spcAft>
                <a:spcPts val="0"/>
              </a:spcAft>
              <a:buNone/>
            </a:pPr>
            <a:r>
              <a:rPr lang="en" sz="2400">
                <a:solidFill>
                  <a:srgbClr val="A4C2F4"/>
                </a:solidFill>
                <a:latin typeface="Consolas"/>
                <a:ea typeface="Consolas"/>
                <a:cs typeface="Consolas"/>
                <a:sym typeface="Consolas"/>
              </a:rPr>
              <a:t>&lt;</a:t>
            </a:r>
            <a:r>
              <a:rPr lang="en" sz="2400">
                <a:solidFill>
                  <a:srgbClr val="FFE599"/>
                </a:solidFill>
                <a:latin typeface="Consolas"/>
                <a:ea typeface="Consolas"/>
                <a:cs typeface="Consolas"/>
                <a:sym typeface="Consolas"/>
              </a:rPr>
              <a:t>div</a:t>
            </a:r>
            <a:r>
              <a:rPr lang="en" sz="2400">
                <a:solidFill>
                  <a:srgbClr val="A4C2F4"/>
                </a:solidFill>
                <a:latin typeface="Consolas"/>
                <a:ea typeface="Consolas"/>
                <a:cs typeface="Consolas"/>
                <a:sym typeface="Consolas"/>
              </a:rPr>
              <a:t> id="main"&gt;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a:t>
            </a:r>
            <a:r>
              <a:rPr lang="en" sz="2400">
                <a:solidFill>
                  <a:srgbClr val="B6D7A8"/>
                </a:solidFill>
                <a:latin typeface="Consolas"/>
                <a:ea typeface="Consolas"/>
                <a:cs typeface="Consolas"/>
                <a:sym typeface="Consolas"/>
              </a:rPr>
              <a:t>&lt;!-- this is a comment --&gt;</a:t>
            </a:r>
            <a:endParaRPr sz="2400">
              <a:solidFill>
                <a:srgbClr val="B6D7A8"/>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This is text without a tag.</a:t>
            </a:r>
            <a:endParaRPr sz="2400">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a:t>
            </a:r>
            <a:r>
              <a:rPr lang="en" sz="2400">
                <a:solidFill>
                  <a:srgbClr val="6D9EEB"/>
                </a:solidFill>
                <a:latin typeface="Consolas"/>
                <a:ea typeface="Consolas"/>
                <a:cs typeface="Consolas"/>
                <a:sym typeface="Consolas"/>
              </a:rPr>
              <a:t>&lt;</a:t>
            </a:r>
            <a:r>
              <a:rPr lang="en" sz="2400">
                <a:solidFill>
                  <a:srgbClr val="FFD966"/>
                </a:solidFill>
                <a:latin typeface="Consolas"/>
                <a:ea typeface="Consolas"/>
                <a:cs typeface="Consolas"/>
                <a:sym typeface="Consolas"/>
              </a:rPr>
              <a:t>button</a:t>
            </a:r>
            <a:r>
              <a:rPr lang="en" sz="2400">
                <a:solidFill>
                  <a:srgbClr val="6D9EEB"/>
                </a:solidFill>
                <a:latin typeface="Consolas"/>
                <a:ea typeface="Consolas"/>
                <a:cs typeface="Consolas"/>
                <a:sym typeface="Consolas"/>
              </a:rPr>
              <a:t> class="mini"&gt;</a:t>
            </a:r>
            <a:r>
              <a:rPr lang="en" sz="2400">
                <a:latin typeface="Consolas"/>
                <a:ea typeface="Consolas"/>
                <a:cs typeface="Consolas"/>
                <a:sym typeface="Consolas"/>
              </a:rPr>
              <a:t>press me</a:t>
            </a:r>
            <a:r>
              <a:rPr lang="en" sz="2400">
                <a:solidFill>
                  <a:srgbClr val="A4C2F4"/>
                </a:solidFill>
                <a:latin typeface="Consolas"/>
                <a:ea typeface="Consolas"/>
                <a:cs typeface="Consolas"/>
                <a:sym typeface="Consolas"/>
              </a:rPr>
              <a:t>&lt;/</a:t>
            </a:r>
            <a:r>
              <a:rPr lang="en" sz="2400">
                <a:solidFill>
                  <a:srgbClr val="FFD966"/>
                </a:solidFill>
                <a:latin typeface="Consolas"/>
                <a:ea typeface="Consolas"/>
                <a:cs typeface="Consolas"/>
                <a:sym typeface="Consolas"/>
              </a:rPr>
              <a:t>button</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solidFill>
                  <a:srgbClr val="A4C2F4"/>
                </a:solidFill>
                <a:latin typeface="Consolas"/>
                <a:ea typeface="Consolas"/>
                <a:cs typeface="Consolas"/>
                <a:sym typeface="Consolas"/>
              </a:rPr>
              <a:t>	&lt;</a:t>
            </a:r>
            <a:r>
              <a:rPr lang="en" sz="2400">
                <a:solidFill>
                  <a:srgbClr val="FFD966"/>
                </a:solidFill>
                <a:latin typeface="Consolas"/>
                <a:ea typeface="Consolas"/>
                <a:cs typeface="Consolas"/>
                <a:sym typeface="Consolas"/>
              </a:rPr>
              <a:t>img</a:t>
            </a:r>
            <a:r>
              <a:rPr lang="en" sz="2400">
                <a:solidFill>
                  <a:srgbClr val="A4C2F4"/>
                </a:solidFill>
                <a:latin typeface="Consolas"/>
                <a:ea typeface="Consolas"/>
                <a:cs typeface="Consolas"/>
                <a:sym typeface="Consolas"/>
              </a:rPr>
              <a:t> src="me.png" </a:t>
            </a:r>
            <a:r>
              <a:rPr lang="en" sz="2400">
                <a:solidFill>
                  <a:srgbClr val="D5A6BD"/>
                </a:solidFill>
                <a:latin typeface="Consolas"/>
                <a:ea typeface="Consolas"/>
                <a:cs typeface="Consolas"/>
                <a:sym typeface="Consolas"/>
              </a:rPr>
              <a:t>/</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solidFill>
                  <a:srgbClr val="A4C2F4"/>
                </a:solidFill>
                <a:latin typeface="Consolas"/>
                <a:ea typeface="Consolas"/>
                <a:cs typeface="Consolas"/>
                <a:sym typeface="Consolas"/>
              </a:rPr>
              <a:t>&lt;/</a:t>
            </a:r>
            <a:r>
              <a:rPr lang="en" sz="2400">
                <a:solidFill>
                  <a:srgbClr val="FFE599"/>
                </a:solidFill>
                <a:latin typeface="Consolas"/>
                <a:ea typeface="Consolas"/>
                <a:cs typeface="Consolas"/>
                <a:sym typeface="Consolas"/>
              </a:rPr>
              <a:t>div</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p:txBody>
      </p:sp>
      <p:cxnSp>
        <p:nvCxnSpPr>
          <p:cNvPr id="180" name="Google Shape;180;p28"/>
          <p:cNvCxnSpPr/>
          <p:nvPr/>
        </p:nvCxnSpPr>
        <p:spPr>
          <a:xfrm flipH="1">
            <a:off x="926475" y="1244400"/>
            <a:ext cx="670500" cy="331800"/>
          </a:xfrm>
          <a:prstGeom prst="straightConnector1">
            <a:avLst/>
          </a:prstGeom>
          <a:noFill/>
          <a:ln w="28575" cap="flat" cmpd="sng">
            <a:solidFill>
              <a:srgbClr val="F9CB9C"/>
            </a:solidFill>
            <a:prstDash val="solid"/>
            <a:round/>
            <a:headEnd type="none" w="med" len="med"/>
            <a:tailEnd type="triangle" w="med" len="med"/>
          </a:ln>
        </p:spPr>
      </p:cxnSp>
      <p:sp>
        <p:nvSpPr>
          <p:cNvPr id="181" name="Google Shape;181;p28"/>
          <p:cNvSpPr txBox="1"/>
          <p:nvPr/>
        </p:nvSpPr>
        <p:spPr>
          <a:xfrm>
            <a:off x="1638450" y="1017725"/>
            <a:ext cx="1023300" cy="33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9CB9C"/>
                </a:solidFill>
              </a:rPr>
              <a:t>Tag name</a:t>
            </a:r>
            <a:endParaRPr>
              <a:solidFill>
                <a:srgbClr val="F9CB9C"/>
              </a:solidFill>
            </a:endParaRPr>
          </a:p>
        </p:txBody>
      </p:sp>
      <p:cxnSp>
        <p:nvCxnSpPr>
          <p:cNvPr id="182" name="Google Shape;182;p28"/>
          <p:cNvCxnSpPr/>
          <p:nvPr/>
        </p:nvCxnSpPr>
        <p:spPr>
          <a:xfrm flipH="1">
            <a:off x="2400450" y="1348100"/>
            <a:ext cx="952500" cy="195600"/>
          </a:xfrm>
          <a:prstGeom prst="straightConnector1">
            <a:avLst/>
          </a:prstGeom>
          <a:noFill/>
          <a:ln w="19050" cap="flat" cmpd="sng">
            <a:solidFill>
              <a:srgbClr val="9FC5E8"/>
            </a:solidFill>
            <a:prstDash val="solid"/>
            <a:round/>
            <a:headEnd type="none" w="med" len="med"/>
            <a:tailEnd type="triangle" w="med" len="med"/>
          </a:ln>
        </p:spPr>
      </p:cxnSp>
      <p:sp>
        <p:nvSpPr>
          <p:cNvPr id="183" name="Google Shape;183;p28"/>
          <p:cNvSpPr txBox="1"/>
          <p:nvPr/>
        </p:nvSpPr>
        <p:spPr>
          <a:xfrm>
            <a:off x="3415175" y="1152475"/>
            <a:ext cx="981600" cy="3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FC5E8"/>
                </a:solidFill>
              </a:rPr>
              <a:t>attributes</a:t>
            </a:r>
            <a:endParaRPr>
              <a:solidFill>
                <a:srgbClr val="9FC5E8"/>
              </a:solidFill>
            </a:endParaRPr>
          </a:p>
        </p:txBody>
      </p:sp>
      <p:cxnSp>
        <p:nvCxnSpPr>
          <p:cNvPr id="184" name="Google Shape;184;p28"/>
          <p:cNvCxnSpPr/>
          <p:nvPr/>
        </p:nvCxnSpPr>
        <p:spPr>
          <a:xfrm flipH="1">
            <a:off x="4293250" y="1742150"/>
            <a:ext cx="1133700" cy="235200"/>
          </a:xfrm>
          <a:prstGeom prst="straightConnector1">
            <a:avLst/>
          </a:prstGeom>
          <a:noFill/>
          <a:ln w="28575" cap="flat" cmpd="sng">
            <a:solidFill>
              <a:srgbClr val="B6D7A8"/>
            </a:solidFill>
            <a:prstDash val="solid"/>
            <a:round/>
            <a:headEnd type="none" w="med" len="med"/>
            <a:tailEnd type="triangle" w="med" len="med"/>
          </a:ln>
        </p:spPr>
      </p:cxnSp>
      <p:sp>
        <p:nvSpPr>
          <p:cNvPr id="185" name="Google Shape;185;p28"/>
          <p:cNvSpPr txBox="1"/>
          <p:nvPr/>
        </p:nvSpPr>
        <p:spPr>
          <a:xfrm>
            <a:off x="5426950" y="1512650"/>
            <a:ext cx="2540700" cy="4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B6D7A8"/>
                </a:solidFill>
              </a:rPr>
              <a:t>comment</a:t>
            </a:r>
            <a:endParaRPr>
              <a:solidFill>
                <a:srgbClr val="B6D7A8"/>
              </a:solidFill>
            </a:endParaRPr>
          </a:p>
        </p:txBody>
      </p:sp>
      <p:cxnSp>
        <p:nvCxnSpPr>
          <p:cNvPr id="186" name="Google Shape;186;p28"/>
          <p:cNvCxnSpPr/>
          <p:nvPr/>
        </p:nvCxnSpPr>
        <p:spPr>
          <a:xfrm flipH="1">
            <a:off x="5107682" y="2264000"/>
            <a:ext cx="985200" cy="147900"/>
          </a:xfrm>
          <a:prstGeom prst="straightConnector1">
            <a:avLst/>
          </a:prstGeom>
          <a:noFill/>
          <a:ln w="28575" cap="flat" cmpd="sng">
            <a:solidFill>
              <a:srgbClr val="B7B7B7"/>
            </a:solidFill>
            <a:prstDash val="solid"/>
            <a:round/>
            <a:headEnd type="none" w="med" len="med"/>
            <a:tailEnd type="triangle" w="med" len="med"/>
          </a:ln>
        </p:spPr>
      </p:cxnSp>
      <p:sp>
        <p:nvSpPr>
          <p:cNvPr id="187" name="Google Shape;187;p28"/>
          <p:cNvSpPr txBox="1"/>
          <p:nvPr/>
        </p:nvSpPr>
        <p:spPr>
          <a:xfrm>
            <a:off x="6092882" y="2034500"/>
            <a:ext cx="3424800" cy="4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text tag</a:t>
            </a:r>
            <a:endParaRPr>
              <a:solidFill>
                <a:srgbClr val="CCCCCC"/>
              </a:solidFill>
            </a:endParaRPr>
          </a:p>
        </p:txBody>
      </p:sp>
      <p:cxnSp>
        <p:nvCxnSpPr>
          <p:cNvPr id="188" name="Google Shape;188;p28"/>
          <p:cNvCxnSpPr/>
          <p:nvPr/>
        </p:nvCxnSpPr>
        <p:spPr>
          <a:xfrm rot="10800000">
            <a:off x="4212982" y="3437825"/>
            <a:ext cx="700500" cy="67800"/>
          </a:xfrm>
          <a:prstGeom prst="straightConnector1">
            <a:avLst/>
          </a:prstGeom>
          <a:noFill/>
          <a:ln w="28575" cap="flat" cmpd="sng">
            <a:solidFill>
              <a:srgbClr val="D5A6BD"/>
            </a:solidFill>
            <a:prstDash val="solid"/>
            <a:round/>
            <a:headEnd type="none" w="med" len="med"/>
            <a:tailEnd type="triangle" w="med" len="med"/>
          </a:ln>
        </p:spPr>
      </p:cxnSp>
      <p:sp>
        <p:nvSpPr>
          <p:cNvPr id="189" name="Google Shape;189;p28"/>
          <p:cNvSpPr txBox="1"/>
          <p:nvPr/>
        </p:nvSpPr>
        <p:spPr>
          <a:xfrm>
            <a:off x="4913482" y="3276125"/>
            <a:ext cx="3424800" cy="4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D5A6BD"/>
                </a:solidFill>
              </a:rPr>
              <a:t>self-closing tag</a:t>
            </a:r>
            <a:endParaRPr>
              <a:solidFill>
                <a:srgbClr val="D5A6BD"/>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title"/>
          </p:nvPr>
        </p:nvSpPr>
        <p:spPr>
          <a:xfrm>
            <a:off x="311700" y="203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DOM is a tree</a:t>
            </a:r>
            <a:endParaRPr b="1" dirty="0"/>
          </a:p>
        </p:txBody>
      </p:sp>
      <p:sp>
        <p:nvSpPr>
          <p:cNvPr id="195" name="Google Shape;195;p29"/>
          <p:cNvSpPr txBox="1">
            <a:spLocks noGrp="1"/>
          </p:cNvSpPr>
          <p:nvPr>
            <p:ph type="body" idx="1"/>
          </p:nvPr>
        </p:nvSpPr>
        <p:spPr>
          <a:xfrm>
            <a:off x="340100" y="1152475"/>
            <a:ext cx="3053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Every node can only have one parent, and every node can have several children, so the structure looks like a tree.</a:t>
            </a:r>
            <a:endParaRPr dirty="0"/>
          </a:p>
        </p:txBody>
      </p:sp>
      <p:pic>
        <p:nvPicPr>
          <p:cNvPr id="196" name="Google Shape;196;p29"/>
          <p:cNvPicPr preferRelativeResize="0"/>
          <p:nvPr/>
        </p:nvPicPr>
        <p:blipFill>
          <a:blip r:embed="rId3">
            <a:alphaModFix/>
          </a:blip>
          <a:stretch>
            <a:fillRect/>
          </a:stretch>
        </p:blipFill>
        <p:spPr>
          <a:xfrm>
            <a:off x="3607047" y="776350"/>
            <a:ext cx="5094633"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main tags</a:t>
            </a:r>
            <a:endParaRPr/>
          </a:p>
        </p:txBody>
      </p:sp>
      <p:sp>
        <p:nvSpPr>
          <p:cNvPr id="206" name="Google Shape;206;p3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Although there are lots of tags in the HTML specification, 99% of the webs use a subset of HTML tags with less that 10 tags, the most important are:</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solidFill>
                  <a:srgbClr val="F1C232"/>
                </a:solidFill>
              </a:rPr>
              <a:t>&lt;div&gt;</a:t>
            </a:r>
            <a:r>
              <a:rPr lang="en" sz="1600"/>
              <a:t>: a container, usually represents a rectangular area with information inside.</a:t>
            </a:r>
            <a:endParaRPr sz="1600"/>
          </a:p>
          <a:p>
            <a:pPr marL="457200" lvl="0" indent="-330200" algn="l" rtl="0">
              <a:spcBef>
                <a:spcPts val="0"/>
              </a:spcBef>
              <a:spcAft>
                <a:spcPts val="0"/>
              </a:spcAft>
              <a:buSzPts val="1600"/>
              <a:buChar char="●"/>
            </a:pPr>
            <a:r>
              <a:rPr lang="en" sz="1600">
                <a:solidFill>
                  <a:srgbClr val="F1C232"/>
                </a:solidFill>
              </a:rPr>
              <a:t>&lt;img/&gt;</a:t>
            </a:r>
            <a:r>
              <a:rPr lang="en" sz="1600"/>
              <a:t>: an image</a:t>
            </a:r>
            <a:endParaRPr sz="1600"/>
          </a:p>
          <a:p>
            <a:pPr marL="457200" lvl="0" indent="-330200" algn="l" rtl="0">
              <a:spcBef>
                <a:spcPts val="0"/>
              </a:spcBef>
              <a:spcAft>
                <a:spcPts val="0"/>
              </a:spcAft>
              <a:buSzPts val="1600"/>
              <a:buChar char="●"/>
            </a:pPr>
            <a:r>
              <a:rPr lang="en" sz="1600">
                <a:solidFill>
                  <a:srgbClr val="F1C232"/>
                </a:solidFill>
              </a:rPr>
              <a:t>&lt;a&gt;</a:t>
            </a:r>
            <a:r>
              <a:rPr lang="en" sz="1600"/>
              <a:t>: a clickable link to go to another URL</a:t>
            </a:r>
            <a:endParaRPr sz="1600"/>
          </a:p>
          <a:p>
            <a:pPr marL="457200" lvl="0" indent="-330200" algn="l" rtl="0">
              <a:spcBef>
                <a:spcPts val="0"/>
              </a:spcBef>
              <a:spcAft>
                <a:spcPts val="0"/>
              </a:spcAft>
              <a:buSzPts val="1600"/>
              <a:buChar char="●"/>
            </a:pPr>
            <a:r>
              <a:rPr lang="en" sz="1600">
                <a:solidFill>
                  <a:srgbClr val="F1C232"/>
                </a:solidFill>
              </a:rPr>
              <a:t>&lt;p&gt;</a:t>
            </a:r>
            <a:r>
              <a:rPr lang="en" sz="1600"/>
              <a:t>: a text paragraph</a:t>
            </a:r>
            <a:endParaRPr sz="1600"/>
          </a:p>
          <a:p>
            <a:pPr marL="457200" lvl="0" indent="-330200" algn="l" rtl="0">
              <a:spcBef>
                <a:spcPts val="0"/>
              </a:spcBef>
              <a:spcAft>
                <a:spcPts val="0"/>
              </a:spcAft>
              <a:buSzPts val="1600"/>
              <a:buChar char="●"/>
            </a:pPr>
            <a:r>
              <a:rPr lang="en" sz="1600">
                <a:solidFill>
                  <a:srgbClr val="F1C232"/>
                </a:solidFill>
              </a:rPr>
              <a:t>&lt;h1&gt;</a:t>
            </a:r>
            <a:r>
              <a:rPr lang="en" sz="1600"/>
              <a:t>: a title (h2,h3,h4 are titles of less importance)</a:t>
            </a:r>
            <a:endParaRPr sz="1600"/>
          </a:p>
          <a:p>
            <a:pPr marL="457200" lvl="0" indent="-330200" algn="l" rtl="0">
              <a:spcBef>
                <a:spcPts val="0"/>
              </a:spcBef>
              <a:spcAft>
                <a:spcPts val="0"/>
              </a:spcAft>
              <a:buSzPts val="1600"/>
              <a:buChar char="●"/>
            </a:pPr>
            <a:r>
              <a:rPr lang="en" sz="1600">
                <a:solidFill>
                  <a:srgbClr val="F1C232"/>
                </a:solidFill>
              </a:rPr>
              <a:t>&lt;input&gt;</a:t>
            </a:r>
            <a:r>
              <a:rPr lang="en" sz="1600"/>
              <a:t>: a widget to let the user introduce information</a:t>
            </a:r>
            <a:endParaRPr sz="1600"/>
          </a:p>
          <a:p>
            <a:pPr marL="457200" lvl="0" indent="-330200" algn="l" rtl="0">
              <a:spcBef>
                <a:spcPts val="0"/>
              </a:spcBef>
              <a:spcAft>
                <a:spcPts val="0"/>
              </a:spcAft>
              <a:buSzPts val="1600"/>
              <a:buChar char="●"/>
            </a:pPr>
            <a:r>
              <a:rPr lang="en" sz="1600">
                <a:solidFill>
                  <a:srgbClr val="F1C232"/>
                </a:solidFill>
              </a:rPr>
              <a:t>&lt;style&gt; and &lt;link&gt;</a:t>
            </a:r>
            <a:r>
              <a:rPr lang="en" sz="1600"/>
              <a:t>: to insert CSS rules</a:t>
            </a:r>
            <a:endParaRPr sz="1600"/>
          </a:p>
          <a:p>
            <a:pPr marL="457200" lvl="0" indent="-330200" algn="l" rtl="0">
              <a:spcBef>
                <a:spcPts val="0"/>
              </a:spcBef>
              <a:spcAft>
                <a:spcPts val="0"/>
              </a:spcAft>
              <a:buSzPts val="1600"/>
              <a:buChar char="●"/>
            </a:pPr>
            <a:r>
              <a:rPr lang="en" sz="1600">
                <a:solidFill>
                  <a:srgbClr val="F1C232"/>
                </a:solidFill>
              </a:rPr>
              <a:t>&lt;script&gt;</a:t>
            </a:r>
            <a:r>
              <a:rPr lang="en" sz="1600"/>
              <a:t>: to execute Javascript</a:t>
            </a:r>
            <a:endParaRPr sz="1600"/>
          </a:p>
          <a:p>
            <a:pPr marL="457200" lvl="0" indent="-330200" algn="l" rtl="0">
              <a:spcBef>
                <a:spcPts val="0"/>
              </a:spcBef>
              <a:spcAft>
                <a:spcPts val="0"/>
              </a:spcAft>
              <a:buSzPts val="1600"/>
              <a:buChar char="●"/>
            </a:pPr>
            <a:r>
              <a:rPr lang="en" sz="1600">
                <a:solidFill>
                  <a:srgbClr val="F1C232"/>
                </a:solidFill>
              </a:rPr>
              <a:t>&lt;span&gt;</a:t>
            </a:r>
            <a:r>
              <a:rPr lang="en" sz="1600"/>
              <a:t>: a null tag (doesn't do anything), good for tagging info</a:t>
            </a:r>
            <a:endParaRPr sz="1600"/>
          </a:p>
          <a:p>
            <a:pPr marL="0" lvl="0" indent="0" algn="l" rtl="0">
              <a:spcBef>
                <a:spcPts val="0"/>
              </a:spcBef>
              <a:spcAft>
                <a:spcPts val="0"/>
              </a:spcAft>
              <a:buNone/>
            </a:pP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other interesting tags</a:t>
            </a:r>
            <a:endParaRPr/>
          </a:p>
        </p:txBody>
      </p:sp>
      <p:sp>
        <p:nvSpPr>
          <p:cNvPr id="213" name="Google Shape;213;p3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There are some tags that could be useful sometimes:</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solidFill>
                  <a:srgbClr val="F1C232"/>
                </a:solidFill>
              </a:rPr>
              <a:t>&lt;button&gt;</a:t>
            </a:r>
            <a:r>
              <a:rPr lang="en" sz="1600">
                <a:solidFill>
                  <a:srgbClr val="FFFFFF"/>
                </a:solidFill>
              </a:rPr>
              <a:t>:</a:t>
            </a:r>
            <a:r>
              <a:rPr lang="en" sz="1400"/>
              <a:t> </a:t>
            </a:r>
            <a:r>
              <a:rPr lang="en" sz="1600"/>
              <a:t>to create a button</a:t>
            </a:r>
            <a:endParaRPr sz="1600"/>
          </a:p>
          <a:p>
            <a:pPr marL="457200" lvl="0" indent="-330200" algn="l" rtl="0">
              <a:spcBef>
                <a:spcPts val="0"/>
              </a:spcBef>
              <a:spcAft>
                <a:spcPts val="0"/>
              </a:spcAft>
              <a:buSzPts val="1600"/>
              <a:buChar char="●"/>
            </a:pPr>
            <a:r>
              <a:rPr lang="en" sz="1600">
                <a:solidFill>
                  <a:srgbClr val="F1C232"/>
                </a:solidFill>
              </a:rPr>
              <a:t>&lt;audio&gt;</a:t>
            </a:r>
            <a:r>
              <a:rPr lang="en" sz="1600"/>
              <a:t>: for playing audio</a:t>
            </a:r>
            <a:endParaRPr sz="1600"/>
          </a:p>
          <a:p>
            <a:pPr marL="457200" lvl="0" indent="-330200" algn="l" rtl="0">
              <a:spcBef>
                <a:spcPts val="0"/>
              </a:spcBef>
              <a:spcAft>
                <a:spcPts val="0"/>
              </a:spcAft>
              <a:buSzPts val="1600"/>
              <a:buChar char="●"/>
            </a:pPr>
            <a:r>
              <a:rPr lang="en" sz="1600">
                <a:solidFill>
                  <a:srgbClr val="F1C232"/>
                </a:solidFill>
              </a:rPr>
              <a:t>&lt;video&gt;</a:t>
            </a:r>
            <a:r>
              <a:rPr lang="en" sz="1600"/>
              <a:t>: to play video</a:t>
            </a:r>
            <a:endParaRPr sz="1600"/>
          </a:p>
          <a:p>
            <a:pPr marL="457200" lvl="0" indent="-330200" algn="l" rtl="0">
              <a:spcBef>
                <a:spcPts val="0"/>
              </a:spcBef>
              <a:spcAft>
                <a:spcPts val="0"/>
              </a:spcAft>
              <a:buSzPts val="1600"/>
              <a:buChar char="●"/>
            </a:pPr>
            <a:r>
              <a:rPr lang="en" sz="1600">
                <a:solidFill>
                  <a:srgbClr val="F1C232"/>
                </a:solidFill>
              </a:rPr>
              <a:t>&lt;canvas&gt;</a:t>
            </a:r>
            <a:r>
              <a:rPr lang="en" sz="1600"/>
              <a:t>: to draw graphics from javascript</a:t>
            </a:r>
            <a:endParaRPr sz="1600"/>
          </a:p>
          <a:p>
            <a:pPr marL="457200" lvl="0" indent="-330200" algn="l" rtl="0">
              <a:spcBef>
                <a:spcPts val="0"/>
              </a:spcBef>
              <a:spcAft>
                <a:spcPts val="0"/>
              </a:spcAft>
              <a:buSzPts val="1600"/>
              <a:buChar char="●"/>
            </a:pPr>
            <a:r>
              <a:rPr lang="en" sz="1600">
                <a:solidFill>
                  <a:srgbClr val="F1C232"/>
                </a:solidFill>
              </a:rPr>
              <a:t>&lt;iframe&gt;</a:t>
            </a:r>
            <a:r>
              <a:rPr lang="en" sz="1600"/>
              <a:t>: to put another website inside ours</a:t>
            </a:r>
            <a:endParaRPr sz="1600"/>
          </a:p>
          <a:p>
            <a:pPr marL="0" lvl="0" indent="0" algn="l" rtl="0">
              <a:spcBef>
                <a:spcPts val="0"/>
              </a:spcBef>
              <a:spcAft>
                <a:spcPts val="0"/>
              </a:spcAft>
              <a:buNone/>
            </a:pP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401" y="288758"/>
            <a:ext cx="8679951" cy="4080388"/>
          </a:xfrm>
          <a:prstGeom prst="rect">
            <a:avLst/>
          </a:prstGeom>
        </p:spPr>
      </p:pic>
    </p:spTree>
    <p:extLst>
      <p:ext uri="{BB962C8B-B14F-4D97-AF65-F5344CB8AC3E}">
        <p14:creationId xmlns:p14="http://schemas.microsoft.com/office/powerpoint/2010/main" val="350908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390" y="426657"/>
            <a:ext cx="8610160" cy="3100315"/>
          </a:xfrm>
          <a:prstGeom prst="rect">
            <a:avLst/>
          </a:prstGeom>
        </p:spPr>
      </p:pic>
    </p:spTree>
    <p:extLst>
      <p:ext uri="{BB962C8B-B14F-4D97-AF65-F5344CB8AC3E}">
        <p14:creationId xmlns:p14="http://schemas.microsoft.com/office/powerpoint/2010/main" val="3233016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778" y="321814"/>
            <a:ext cx="8748566" cy="1853551"/>
          </a:xfrm>
          <a:prstGeom prst="rect">
            <a:avLst/>
          </a:prstGeom>
        </p:spPr>
      </p:pic>
      <p:pic>
        <p:nvPicPr>
          <p:cNvPr id="3" name="Picture 2"/>
          <p:cNvPicPr>
            <a:picLocks noChangeAspect="1"/>
          </p:cNvPicPr>
          <p:nvPr/>
        </p:nvPicPr>
        <p:blipFill>
          <a:blip r:embed="rId3"/>
          <a:stretch>
            <a:fillRect/>
          </a:stretch>
        </p:blipFill>
        <p:spPr>
          <a:xfrm>
            <a:off x="278751" y="2384860"/>
            <a:ext cx="8631593" cy="1662310"/>
          </a:xfrm>
          <a:prstGeom prst="rect">
            <a:avLst/>
          </a:prstGeom>
        </p:spPr>
      </p:pic>
    </p:spTree>
    <p:extLst>
      <p:ext uri="{BB962C8B-B14F-4D97-AF65-F5344CB8AC3E}">
        <p14:creationId xmlns:p14="http://schemas.microsoft.com/office/powerpoint/2010/main" val="1777056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6887" y="319483"/>
            <a:ext cx="8342468" cy="1777449"/>
          </a:xfrm>
          <a:prstGeom prst="rect">
            <a:avLst/>
          </a:prstGeom>
        </p:spPr>
      </p:pic>
      <p:pic>
        <p:nvPicPr>
          <p:cNvPr id="3" name="Picture 2"/>
          <p:cNvPicPr>
            <a:picLocks noChangeAspect="1"/>
          </p:cNvPicPr>
          <p:nvPr/>
        </p:nvPicPr>
        <p:blipFill>
          <a:blip r:embed="rId3"/>
          <a:stretch>
            <a:fillRect/>
          </a:stretch>
        </p:blipFill>
        <p:spPr>
          <a:xfrm>
            <a:off x="385009" y="2096932"/>
            <a:ext cx="7763663" cy="2500306"/>
          </a:xfrm>
          <a:prstGeom prst="rect">
            <a:avLst/>
          </a:prstGeom>
        </p:spPr>
      </p:pic>
    </p:spTree>
    <p:extLst>
      <p:ext uri="{BB962C8B-B14F-4D97-AF65-F5344CB8AC3E}">
        <p14:creationId xmlns:p14="http://schemas.microsoft.com/office/powerpoint/2010/main" val="3707364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8387" y="263842"/>
            <a:ext cx="8586787" cy="2366963"/>
          </a:xfrm>
          <a:prstGeom prst="rect">
            <a:avLst/>
          </a:prstGeom>
        </p:spPr>
      </p:pic>
      <p:pic>
        <p:nvPicPr>
          <p:cNvPr id="3" name="Picture 2"/>
          <p:cNvPicPr>
            <a:picLocks noChangeAspect="1"/>
          </p:cNvPicPr>
          <p:nvPr/>
        </p:nvPicPr>
        <p:blipFill>
          <a:blip r:embed="rId3"/>
          <a:stretch>
            <a:fillRect/>
          </a:stretch>
        </p:blipFill>
        <p:spPr>
          <a:xfrm>
            <a:off x="385010" y="2819678"/>
            <a:ext cx="8512577" cy="1711071"/>
          </a:xfrm>
          <a:prstGeom prst="rect">
            <a:avLst/>
          </a:prstGeom>
        </p:spPr>
      </p:pic>
    </p:spTree>
    <p:extLst>
      <p:ext uri="{BB962C8B-B14F-4D97-AF65-F5344CB8AC3E}">
        <p14:creationId xmlns:p14="http://schemas.microsoft.com/office/powerpoint/2010/main" val="1545757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2507" y="290128"/>
            <a:ext cx="8664289" cy="1813680"/>
          </a:xfrm>
          <a:prstGeom prst="rect">
            <a:avLst/>
          </a:prstGeom>
        </p:spPr>
      </p:pic>
      <p:pic>
        <p:nvPicPr>
          <p:cNvPr id="3" name="Picture 2"/>
          <p:cNvPicPr>
            <a:picLocks noChangeAspect="1"/>
          </p:cNvPicPr>
          <p:nvPr/>
        </p:nvPicPr>
        <p:blipFill>
          <a:blip r:embed="rId3"/>
          <a:stretch>
            <a:fillRect/>
          </a:stretch>
        </p:blipFill>
        <p:spPr>
          <a:xfrm>
            <a:off x="379827" y="2233584"/>
            <a:ext cx="8516931" cy="2070284"/>
          </a:xfrm>
          <a:prstGeom prst="rect">
            <a:avLst/>
          </a:prstGeom>
        </p:spPr>
      </p:pic>
    </p:spTree>
    <p:extLst>
      <p:ext uri="{BB962C8B-B14F-4D97-AF65-F5344CB8AC3E}">
        <p14:creationId xmlns:p14="http://schemas.microsoft.com/office/powerpoint/2010/main" val="1895723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cxnSp>
        <p:nvCxnSpPr>
          <p:cNvPr id="62" name="Google Shape;62;p14"/>
          <p:cNvCxnSpPr>
            <a:stCxn id="63" idx="2"/>
            <a:endCxn id="64" idx="0"/>
          </p:cNvCxnSpPr>
          <p:nvPr/>
        </p:nvCxnSpPr>
        <p:spPr>
          <a:xfrm>
            <a:off x="6931925" y="1562725"/>
            <a:ext cx="0" cy="1610100"/>
          </a:xfrm>
          <a:prstGeom prst="straightConnector1">
            <a:avLst/>
          </a:prstGeom>
          <a:noFill/>
          <a:ln w="38100" cap="flat" cmpd="sng">
            <a:solidFill>
              <a:srgbClr val="F3F3F3"/>
            </a:solidFill>
            <a:prstDash val="solid"/>
            <a:round/>
            <a:headEnd type="none" w="med" len="med"/>
            <a:tailEnd type="triangle" w="med" len="med"/>
          </a:ln>
        </p:spPr>
      </p:cxnSp>
      <p:sp>
        <p:nvSpPr>
          <p:cNvPr id="65" name="Google Shape;65;p14"/>
          <p:cNvSpPr txBox="1">
            <a:spLocks noGrp="1"/>
          </p:cNvSpPr>
          <p:nvPr>
            <p:ph type="title"/>
          </p:nvPr>
        </p:nvSpPr>
        <p:spPr>
          <a:xfrm>
            <a:off x="249824" y="525300"/>
            <a:ext cx="4263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66" name="Google Shape;66;p14"/>
          <p:cNvSpPr txBox="1">
            <a:spLocks noGrp="1"/>
          </p:cNvSpPr>
          <p:nvPr>
            <p:ph type="body" idx="1"/>
          </p:nvPr>
        </p:nvSpPr>
        <p:spPr>
          <a:xfrm>
            <a:off x="311700" y="1098000"/>
            <a:ext cx="4767300" cy="40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When you decide to develop an application using any programming language, one of the first problem you face is that </a:t>
            </a:r>
            <a:r>
              <a:rPr lang="en" sz="1500" b="1" dirty="0"/>
              <a:t>programming languages do not include a library to create User Interfaces.</a:t>
            </a:r>
            <a:endParaRPr sz="1500" b="1" dirty="0"/>
          </a:p>
          <a:p>
            <a:pPr marL="0" lvl="0" indent="0" algn="l" rtl="0">
              <a:spcBef>
                <a:spcPts val="1600"/>
              </a:spcBef>
              <a:spcAft>
                <a:spcPts val="0"/>
              </a:spcAft>
              <a:buNone/>
            </a:pPr>
            <a:r>
              <a:rPr lang="en" sz="1500" dirty="0"/>
              <a:t>You need to use some framework to access the OS layer. Every programming language has at least one, but you need to choose it first.</a:t>
            </a:r>
            <a:endParaRPr sz="1500" dirty="0"/>
          </a:p>
          <a:p>
            <a:pPr marL="0" lvl="0" indent="0" algn="l" rtl="0">
              <a:spcBef>
                <a:spcPts val="1600"/>
              </a:spcBef>
              <a:spcAft>
                <a:spcPts val="1600"/>
              </a:spcAft>
              <a:buNone/>
            </a:pPr>
            <a:endParaRPr sz="1500" dirty="0"/>
          </a:p>
        </p:txBody>
      </p:sp>
      <p:sp>
        <p:nvSpPr>
          <p:cNvPr id="63" name="Google Shape;63;p14"/>
          <p:cNvSpPr/>
          <p:nvPr/>
        </p:nvSpPr>
        <p:spPr>
          <a:xfrm>
            <a:off x="5278775" y="990025"/>
            <a:ext cx="3306300" cy="5727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Your Code</a:t>
            </a:r>
            <a:endParaRPr sz="1900">
              <a:latin typeface="Consolas"/>
              <a:ea typeface="Consolas"/>
              <a:cs typeface="Consolas"/>
              <a:sym typeface="Consolas"/>
            </a:endParaRPr>
          </a:p>
        </p:txBody>
      </p:sp>
      <p:sp>
        <p:nvSpPr>
          <p:cNvPr id="67" name="Google Shape;67;p14"/>
          <p:cNvSpPr/>
          <p:nvPr/>
        </p:nvSpPr>
        <p:spPr>
          <a:xfrm>
            <a:off x="5278775" y="1740725"/>
            <a:ext cx="3306300" cy="3906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Framework </a:t>
            </a:r>
            <a:endParaRPr sz="1900">
              <a:latin typeface="Consolas"/>
              <a:ea typeface="Consolas"/>
              <a:cs typeface="Consolas"/>
              <a:sym typeface="Consolas"/>
            </a:endParaRPr>
          </a:p>
        </p:txBody>
      </p:sp>
      <p:sp>
        <p:nvSpPr>
          <p:cNvPr id="68" name="Google Shape;68;p14"/>
          <p:cNvSpPr/>
          <p:nvPr/>
        </p:nvSpPr>
        <p:spPr>
          <a:xfrm>
            <a:off x="5278775" y="2309325"/>
            <a:ext cx="3306300" cy="517800"/>
          </a:xfrm>
          <a:prstGeom prst="roundRect">
            <a:avLst>
              <a:gd name="adj" fmla="val 16667"/>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nsolas"/>
                <a:ea typeface="Consolas"/>
                <a:cs typeface="Consolas"/>
                <a:sym typeface="Consolas"/>
              </a:rPr>
              <a:t>Operative System</a:t>
            </a:r>
            <a:endParaRPr sz="1900">
              <a:latin typeface="Consolas"/>
              <a:ea typeface="Consolas"/>
              <a:cs typeface="Consolas"/>
              <a:sym typeface="Consolas"/>
            </a:endParaRPr>
          </a:p>
        </p:txBody>
      </p:sp>
      <p:sp>
        <p:nvSpPr>
          <p:cNvPr id="64" name="Google Shape;64;p14"/>
          <p:cNvSpPr/>
          <p:nvPr/>
        </p:nvSpPr>
        <p:spPr>
          <a:xfrm>
            <a:off x="5278775" y="3172850"/>
            <a:ext cx="3306300" cy="572700"/>
          </a:xfrm>
          <a:prstGeom prst="roundRect">
            <a:avLst>
              <a:gd name="adj" fmla="val 16667"/>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Consolas"/>
                <a:ea typeface="Consolas"/>
                <a:cs typeface="Consolas"/>
                <a:sym typeface="Consolas"/>
              </a:rPr>
              <a:t>Hardware</a:t>
            </a:r>
            <a:endParaRPr sz="1900">
              <a:solidFill>
                <a:schemeClr val="dk1"/>
              </a:solidFill>
              <a:latin typeface="Consolas"/>
              <a:ea typeface="Consolas"/>
              <a:cs typeface="Consolas"/>
              <a:sym typeface="Consola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166"/>
          <a:stretch/>
        </p:blipFill>
        <p:spPr>
          <a:xfrm>
            <a:off x="500216" y="336831"/>
            <a:ext cx="8244735" cy="2090110"/>
          </a:xfrm>
          <a:prstGeom prst="rect">
            <a:avLst/>
          </a:prstGeom>
        </p:spPr>
      </p:pic>
      <p:pic>
        <p:nvPicPr>
          <p:cNvPr id="3" name="Picture 2"/>
          <p:cNvPicPr>
            <a:picLocks noChangeAspect="1"/>
          </p:cNvPicPr>
          <p:nvPr/>
        </p:nvPicPr>
        <p:blipFill>
          <a:blip r:embed="rId3"/>
          <a:stretch>
            <a:fillRect/>
          </a:stretch>
        </p:blipFill>
        <p:spPr>
          <a:xfrm>
            <a:off x="500216" y="2575518"/>
            <a:ext cx="7206828" cy="1913980"/>
          </a:xfrm>
          <a:prstGeom prst="rect">
            <a:avLst/>
          </a:prstGeom>
        </p:spPr>
      </p:pic>
    </p:spTree>
    <p:extLst>
      <p:ext uri="{BB962C8B-B14F-4D97-AF65-F5344CB8AC3E}">
        <p14:creationId xmlns:p14="http://schemas.microsoft.com/office/powerpoint/2010/main" val="752183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good use</a:t>
            </a:r>
            <a:endParaRPr/>
          </a:p>
        </p:txBody>
      </p:sp>
      <p:sp>
        <p:nvSpPr>
          <p:cNvPr id="234" name="Google Shape;234;p35"/>
          <p:cNvSpPr txBox="1">
            <a:spLocks noGrp="1"/>
          </p:cNvSpPr>
          <p:nvPr>
            <p:ph type="body" idx="1"/>
          </p:nvPr>
        </p:nvSpPr>
        <p:spPr>
          <a:xfrm>
            <a:off x="533400" y="1143000"/>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It is good to have all the information properly wrapped in tags that give it some semantics.</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We also can extend the code semantics by adding extra attributes to the tags:</a:t>
            </a:r>
            <a:endParaRPr sz="1600" dirty="0"/>
          </a:p>
          <a:p>
            <a:pPr marL="0" lvl="0" indent="0" algn="l" rtl="0">
              <a:spcBef>
                <a:spcPts val="0"/>
              </a:spcBef>
              <a:spcAft>
                <a:spcPts val="0"/>
              </a:spcAft>
              <a:buNone/>
            </a:pPr>
            <a:endParaRPr sz="1600" dirty="0"/>
          </a:p>
          <a:p>
            <a:pPr marL="457200" lvl="0" indent="-330200" algn="l" rtl="0">
              <a:spcBef>
                <a:spcPts val="0"/>
              </a:spcBef>
              <a:spcAft>
                <a:spcPts val="0"/>
              </a:spcAft>
              <a:buSzPts val="1600"/>
              <a:buChar char="●"/>
            </a:pPr>
            <a:r>
              <a:rPr lang="en" sz="1600" dirty="0">
                <a:solidFill>
                  <a:srgbClr val="00FF00"/>
                </a:solidFill>
              </a:rPr>
              <a:t>id</a:t>
            </a:r>
            <a:r>
              <a:rPr lang="en" sz="1600" dirty="0"/>
              <a:t>: tells a </a:t>
            </a:r>
            <a:r>
              <a:rPr lang="en" sz="1600" dirty="0">
                <a:solidFill>
                  <a:srgbClr val="B6D7A8"/>
                </a:solidFill>
              </a:rPr>
              <a:t>unique</a:t>
            </a:r>
            <a:r>
              <a:rPr lang="en" sz="1600" dirty="0"/>
              <a:t> identifier for this tag</a:t>
            </a:r>
            <a:endParaRPr sz="1600" dirty="0"/>
          </a:p>
          <a:p>
            <a:pPr marL="457200" lvl="0" indent="-330200" algn="l" rtl="0">
              <a:spcBef>
                <a:spcPts val="0"/>
              </a:spcBef>
              <a:spcAft>
                <a:spcPts val="0"/>
              </a:spcAft>
              <a:buSzPts val="1600"/>
              <a:buChar char="●"/>
            </a:pPr>
            <a:r>
              <a:rPr lang="en" sz="1600" dirty="0">
                <a:solidFill>
                  <a:srgbClr val="00FFFF"/>
                </a:solidFill>
              </a:rPr>
              <a:t>class</a:t>
            </a:r>
            <a:r>
              <a:rPr lang="en" sz="1600" dirty="0"/>
              <a:t>: tells a </a:t>
            </a:r>
            <a:r>
              <a:rPr lang="en" sz="1600" dirty="0">
                <a:solidFill>
                  <a:srgbClr val="6FA8DC"/>
                </a:solidFill>
              </a:rPr>
              <a:t>generic</a:t>
            </a:r>
            <a:r>
              <a:rPr lang="en" sz="1600" dirty="0"/>
              <a:t> identifier for this tag</a:t>
            </a:r>
            <a:endParaRPr sz="1600" dirty="0"/>
          </a:p>
          <a:p>
            <a:pPr marL="0" lvl="0" indent="0" algn="l" rtl="0">
              <a:spcBef>
                <a:spcPts val="0"/>
              </a:spcBef>
              <a:spcAft>
                <a:spcPts val="0"/>
              </a:spcAft>
              <a:buNone/>
            </a:pPr>
            <a:endParaRPr sz="1600" dirty="0"/>
          </a:p>
          <a:p>
            <a:pPr marL="0" lvl="0" indent="0" algn="l" rtl="0">
              <a:spcBef>
                <a:spcPts val="1600"/>
              </a:spcBef>
              <a:spcAft>
                <a:spcPts val="1600"/>
              </a:spcAft>
              <a:buNone/>
            </a:pPr>
            <a:r>
              <a:rPr lang="en" sz="1600" b="1" dirty="0">
                <a:solidFill>
                  <a:srgbClr val="FFE599"/>
                </a:solidFill>
                <a:latin typeface="Consolas"/>
                <a:ea typeface="Consolas"/>
                <a:cs typeface="Consolas"/>
                <a:sym typeface="Consolas"/>
              </a:rPr>
              <a:t>&lt;div id="</a:t>
            </a:r>
            <a:r>
              <a:rPr lang="en" sz="1600" b="1" dirty="0">
                <a:solidFill>
                  <a:srgbClr val="00FF00"/>
                </a:solidFill>
                <a:latin typeface="Consolas"/>
                <a:ea typeface="Consolas"/>
                <a:cs typeface="Consolas"/>
                <a:sym typeface="Consolas"/>
              </a:rPr>
              <a:t>profile-picture</a:t>
            </a:r>
            <a:r>
              <a:rPr lang="en" sz="1600" b="1" dirty="0">
                <a:solidFill>
                  <a:srgbClr val="FFE599"/>
                </a:solidFill>
                <a:latin typeface="Consolas"/>
                <a:ea typeface="Consolas"/>
                <a:cs typeface="Consolas"/>
                <a:sym typeface="Consolas"/>
              </a:rPr>
              <a:t>" class="</a:t>
            </a:r>
            <a:r>
              <a:rPr lang="en" sz="1600" b="1" dirty="0">
                <a:solidFill>
                  <a:srgbClr val="00FFFF"/>
                </a:solidFill>
                <a:latin typeface="Consolas"/>
                <a:ea typeface="Consolas"/>
                <a:cs typeface="Consolas"/>
                <a:sym typeface="Consolas"/>
              </a:rPr>
              <a:t>mini-image</a:t>
            </a:r>
            <a:r>
              <a:rPr lang="en" sz="1600" b="1" dirty="0">
                <a:solidFill>
                  <a:srgbClr val="FFE599"/>
                </a:solidFill>
                <a:latin typeface="Consolas"/>
                <a:ea typeface="Consolas"/>
                <a:cs typeface="Consolas"/>
                <a:sym typeface="Consolas"/>
              </a:rPr>
              <a:t>"&gt;...&lt;/div&gt;</a:t>
            </a:r>
            <a:endParaRPr sz="1600" b="1" dirty="0">
              <a:solidFill>
                <a:srgbClr val="FFE599"/>
              </a:solidFill>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references</a:t>
            </a:r>
            <a:endParaRPr/>
          </a:p>
        </p:txBody>
      </p:sp>
      <p:sp>
        <p:nvSpPr>
          <p:cNvPr id="240" name="Google Shape;240;p3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u="sng">
                <a:solidFill>
                  <a:schemeClr val="hlink"/>
                </a:solidFill>
                <a:hlinkClick r:id="rId3"/>
              </a:rPr>
              <a:t>HTML Reference</a:t>
            </a:r>
            <a:r>
              <a:rPr lang="en" sz="2400"/>
              <a:t>: a description of all HTML tags.</a:t>
            </a:r>
            <a:endParaRPr sz="2400"/>
          </a:p>
          <a:p>
            <a:pPr marL="0" lvl="0" indent="0" algn="l" rtl="0">
              <a:spcBef>
                <a:spcPts val="1600"/>
              </a:spcBef>
              <a:spcAft>
                <a:spcPts val="0"/>
              </a:spcAft>
              <a:buNone/>
            </a:pPr>
            <a:r>
              <a:rPr lang="en" sz="2400" u="sng">
                <a:solidFill>
                  <a:schemeClr val="hlink"/>
                </a:solidFill>
                <a:hlinkClick r:id="rId4"/>
              </a:rPr>
              <a:t>The 25 Most used tags</a:t>
            </a:r>
            <a:r>
              <a:rPr lang="en" sz="2400"/>
              <a:t>: a list with information of the more common tags.</a:t>
            </a:r>
            <a:endParaRPr sz="2400"/>
          </a:p>
          <a:p>
            <a:pPr marL="0" lvl="0" indent="0" algn="l" rtl="0">
              <a:spcBef>
                <a:spcPts val="1600"/>
              </a:spcBef>
              <a:spcAft>
                <a:spcPts val="1600"/>
              </a:spcAft>
              <a:buNone/>
            </a:pPr>
            <a:r>
              <a:rPr lang="en" sz="2400" u="sng">
                <a:solidFill>
                  <a:schemeClr val="hlink"/>
                </a:solidFill>
                <a:hlinkClick r:id="rId5"/>
              </a:rPr>
              <a:t>HTML5 Good practices</a:t>
            </a:r>
            <a:r>
              <a:rPr lang="en" sz="2400"/>
              <a:t>: some tips for starters</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Technologies</a:t>
            </a:r>
            <a:endParaRPr b="1" dirty="0"/>
          </a:p>
        </p:txBody>
      </p:sp>
      <p:sp>
        <p:nvSpPr>
          <p:cNvPr id="246" name="Google Shape;246;p37"/>
          <p:cNvSpPr txBox="1">
            <a:spLocks noGrp="1"/>
          </p:cNvSpPr>
          <p:nvPr>
            <p:ph type="body" idx="1"/>
          </p:nvPr>
        </p:nvSpPr>
        <p:spPr>
          <a:xfrm>
            <a:off x="457200" y="1146950"/>
            <a:ext cx="4137600" cy="3706800"/>
          </a:xfrm>
          <a:prstGeom prst="rect">
            <a:avLst/>
          </a:prstGeom>
          <a:noFill/>
          <a:ln>
            <a:noFill/>
          </a:ln>
        </p:spPr>
        <p:txBody>
          <a:bodyPr spcFirstLastPara="1" wrap="square" lIns="91425" tIns="91425" rIns="91425" bIns="91425" anchor="t" anchorCtr="0">
            <a:noAutofit/>
          </a:bodyPr>
          <a:lstStyle/>
          <a:p>
            <a:pPr marL="457200" lvl="0" indent="-533400" algn="l" rtl="0">
              <a:spcBef>
                <a:spcPts val="0"/>
              </a:spcBef>
              <a:spcAft>
                <a:spcPts val="0"/>
              </a:spcAft>
              <a:buSzPts val="4800"/>
              <a:buChar char="●"/>
            </a:pPr>
            <a:r>
              <a:rPr lang="en" sz="3600" dirty="0"/>
              <a:t>HTML</a:t>
            </a:r>
            <a:endParaRPr sz="3600" dirty="0"/>
          </a:p>
          <a:p>
            <a:pPr marL="457200" lvl="0" indent="-533400" algn="l" rtl="0">
              <a:spcBef>
                <a:spcPts val="1600"/>
              </a:spcBef>
              <a:spcAft>
                <a:spcPts val="0"/>
              </a:spcAft>
              <a:buSzPts val="4800"/>
              <a:buChar char="●"/>
            </a:pPr>
            <a:r>
              <a:rPr lang="en" sz="3600" dirty="0">
                <a:solidFill>
                  <a:srgbClr val="F1C232"/>
                </a:solidFill>
              </a:rPr>
              <a:t>CSS</a:t>
            </a:r>
            <a:endParaRPr sz="3600" dirty="0">
              <a:solidFill>
                <a:srgbClr val="F1C232"/>
              </a:solidFill>
            </a:endParaRPr>
          </a:p>
          <a:p>
            <a:pPr marL="457200" lvl="0" indent="-533400" algn="l" rtl="0">
              <a:spcBef>
                <a:spcPts val="1600"/>
              </a:spcBef>
              <a:spcAft>
                <a:spcPts val="1600"/>
              </a:spcAft>
              <a:buSzPts val="4800"/>
              <a:buChar char="●"/>
            </a:pPr>
            <a:r>
              <a:rPr lang="en" sz="3600" dirty="0"/>
              <a:t>Javascript</a:t>
            </a:r>
            <a:endParaRPr sz="3600" dirty="0"/>
          </a:p>
        </p:txBody>
      </p:sp>
      <p:pic>
        <p:nvPicPr>
          <p:cNvPr id="247" name="Google Shape;247;p37"/>
          <p:cNvPicPr preferRelativeResize="0"/>
          <p:nvPr/>
        </p:nvPicPr>
        <p:blipFill>
          <a:blip r:embed="rId3">
            <a:alphaModFix/>
          </a:blip>
          <a:stretch>
            <a:fillRect/>
          </a:stretch>
        </p:blipFill>
        <p:spPr>
          <a:xfrm>
            <a:off x="4429463" y="1239447"/>
            <a:ext cx="3550444" cy="2664619"/>
          </a:xfrm>
          <a:prstGeom prst="rect">
            <a:avLst/>
          </a:prstGeom>
          <a:noFill/>
          <a:ln w="38100" cap="flat" cmpd="sng">
            <a:solidFill>
              <a:srgbClr val="000000"/>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8"/>
          <p:cNvSpPr txBox="1">
            <a:spLocks noGrp="1"/>
          </p:cNvSpPr>
          <p:nvPr>
            <p:ph type="title"/>
          </p:nvPr>
        </p:nvSpPr>
        <p:spPr>
          <a:xfrm>
            <a:off x="198100" y="161050"/>
            <a:ext cx="366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a:t>
            </a:r>
            <a:endParaRPr/>
          </a:p>
        </p:txBody>
      </p:sp>
      <p:sp>
        <p:nvSpPr>
          <p:cNvPr id="253" name="Google Shape;253;p38"/>
          <p:cNvSpPr txBox="1">
            <a:spLocks noGrp="1"/>
          </p:cNvSpPr>
          <p:nvPr>
            <p:ph type="body" idx="1"/>
          </p:nvPr>
        </p:nvSpPr>
        <p:spPr>
          <a:xfrm>
            <a:off x="198100" y="816425"/>
            <a:ext cx="4189500" cy="41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CSS allows us to specify how to present (render) the document info stored in the HTML.</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Thanks to CSS we can control all the aspects of the visualization and some other features:</a:t>
            </a:r>
            <a:endParaRPr sz="1600"/>
          </a:p>
          <a:p>
            <a:pPr marL="457200" lvl="0" indent="-330200" algn="l" rtl="0">
              <a:spcBef>
                <a:spcPts val="0"/>
              </a:spcBef>
              <a:spcAft>
                <a:spcPts val="0"/>
              </a:spcAft>
              <a:buSzPts val="1600"/>
              <a:buChar char="●"/>
            </a:pPr>
            <a:r>
              <a:rPr lang="en" sz="1600">
                <a:solidFill>
                  <a:srgbClr val="F1C232"/>
                </a:solidFill>
              </a:rPr>
              <a:t>Colors</a:t>
            </a:r>
            <a:r>
              <a:rPr lang="en" sz="1600"/>
              <a:t>: content, background, borders</a:t>
            </a:r>
            <a:endParaRPr sz="1600"/>
          </a:p>
          <a:p>
            <a:pPr marL="457200" lvl="0" indent="-330200" algn="l" rtl="0">
              <a:spcBef>
                <a:spcPts val="0"/>
              </a:spcBef>
              <a:spcAft>
                <a:spcPts val="0"/>
              </a:spcAft>
              <a:buSzPts val="1600"/>
              <a:buChar char="●"/>
            </a:pPr>
            <a:r>
              <a:rPr lang="en" sz="1600">
                <a:solidFill>
                  <a:srgbClr val="F1C232"/>
                </a:solidFill>
              </a:rPr>
              <a:t>Margins</a:t>
            </a:r>
            <a:r>
              <a:rPr lang="en" sz="1600"/>
              <a:t>: interior margin, exterior margin</a:t>
            </a:r>
            <a:endParaRPr sz="1600"/>
          </a:p>
          <a:p>
            <a:pPr marL="457200" lvl="0" indent="-330200" algn="l" rtl="0">
              <a:spcBef>
                <a:spcPts val="0"/>
              </a:spcBef>
              <a:spcAft>
                <a:spcPts val="0"/>
              </a:spcAft>
              <a:buSzPts val="1600"/>
              <a:buChar char="●"/>
            </a:pPr>
            <a:r>
              <a:rPr lang="en" sz="1600">
                <a:solidFill>
                  <a:srgbClr val="F1C232"/>
                </a:solidFill>
              </a:rPr>
              <a:t>Position</a:t>
            </a:r>
            <a:r>
              <a:rPr lang="en" sz="1600"/>
              <a:t>: where to put it</a:t>
            </a:r>
            <a:endParaRPr sz="1600"/>
          </a:p>
          <a:p>
            <a:pPr marL="457200" lvl="0" indent="-330200" algn="l" rtl="0">
              <a:spcBef>
                <a:spcPts val="0"/>
              </a:spcBef>
              <a:spcAft>
                <a:spcPts val="0"/>
              </a:spcAft>
              <a:buSzPts val="1600"/>
              <a:buChar char="●"/>
            </a:pPr>
            <a:r>
              <a:rPr lang="en" sz="1600">
                <a:solidFill>
                  <a:srgbClr val="F1C232"/>
                </a:solidFill>
              </a:rPr>
              <a:t>Sizes</a:t>
            </a:r>
            <a:r>
              <a:rPr lang="en" sz="1600"/>
              <a:t>: width, height</a:t>
            </a:r>
            <a:endParaRPr sz="1600"/>
          </a:p>
          <a:p>
            <a:pPr marL="457200" lvl="0" indent="-330200" algn="l" rtl="0">
              <a:spcBef>
                <a:spcPts val="0"/>
              </a:spcBef>
              <a:spcAft>
                <a:spcPts val="0"/>
              </a:spcAft>
              <a:buSzPts val="1600"/>
              <a:buChar char="●"/>
            </a:pPr>
            <a:r>
              <a:rPr lang="en" sz="1600">
                <a:solidFill>
                  <a:srgbClr val="F1C232"/>
                </a:solidFill>
              </a:rPr>
              <a:t>Behaviour</a:t>
            </a:r>
            <a:r>
              <a:rPr lang="en" sz="1600"/>
              <a:t>: changes on mouse over</a:t>
            </a:r>
            <a:endParaRPr sz="1600"/>
          </a:p>
        </p:txBody>
      </p:sp>
      <p:pic>
        <p:nvPicPr>
          <p:cNvPr id="254" name="Google Shape;254;p38"/>
          <p:cNvPicPr preferRelativeResize="0"/>
          <p:nvPr/>
        </p:nvPicPr>
        <p:blipFill>
          <a:blip r:embed="rId3">
            <a:alphaModFix/>
          </a:blip>
          <a:stretch>
            <a:fillRect/>
          </a:stretch>
        </p:blipFill>
        <p:spPr>
          <a:xfrm>
            <a:off x="4600500" y="150079"/>
            <a:ext cx="4391101" cy="47277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example</a:t>
            </a:r>
            <a:endParaRPr/>
          </a:p>
        </p:txBody>
      </p:sp>
      <p:sp>
        <p:nvSpPr>
          <p:cNvPr id="260" name="Google Shape;260;p39"/>
          <p:cNvSpPr txBox="1">
            <a:spLocks noGrp="1"/>
          </p:cNvSpPr>
          <p:nvPr>
            <p:ph type="body" idx="1"/>
          </p:nvPr>
        </p:nvSpPr>
        <p:spPr>
          <a:xfrm>
            <a:off x="457200" y="1257300"/>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FF00"/>
                </a:solidFill>
                <a:latin typeface="Consolas"/>
                <a:ea typeface="Consolas"/>
                <a:cs typeface="Consolas"/>
                <a:sym typeface="Consolas"/>
              </a:rPr>
              <a:t>*</a:t>
            </a:r>
            <a:r>
              <a:rPr lang="en" sz="1600">
                <a:latin typeface="Consolas"/>
                <a:ea typeface="Consolas"/>
                <a:cs typeface="Consolas"/>
                <a:sym typeface="Consolas"/>
              </a:rPr>
              <a:t> {</a:t>
            </a:r>
            <a:endParaRPr sz="1600">
              <a:latin typeface="Consolas"/>
              <a:ea typeface="Consolas"/>
              <a:cs typeface="Consolas"/>
              <a:sym typeface="Consolas"/>
            </a:endParaRPr>
          </a:p>
          <a:p>
            <a:pPr marL="0" lvl="0" indent="0" algn="l" rtl="0">
              <a:spcBef>
                <a:spcPts val="0"/>
              </a:spcBef>
              <a:spcAft>
                <a:spcPts val="0"/>
              </a:spcAft>
              <a:buNone/>
            </a:pPr>
            <a:r>
              <a:rPr lang="en" sz="1600">
                <a:solidFill>
                  <a:srgbClr val="F1C232"/>
                </a:solidFill>
                <a:latin typeface="Consolas"/>
                <a:ea typeface="Consolas"/>
                <a:cs typeface="Consolas"/>
                <a:sym typeface="Consolas"/>
              </a:rPr>
              <a:t>	color:</a:t>
            </a:r>
            <a:r>
              <a:rPr lang="en" sz="1600">
                <a:latin typeface="Consolas"/>
                <a:ea typeface="Consolas"/>
                <a:cs typeface="Consolas"/>
                <a:sym typeface="Consolas"/>
              </a:rPr>
              <a:t> </a:t>
            </a:r>
            <a:r>
              <a:rPr lang="en" sz="1600">
                <a:solidFill>
                  <a:srgbClr val="6FA8DC"/>
                </a:solidFill>
                <a:latin typeface="Consolas"/>
                <a:ea typeface="Consolas"/>
                <a:cs typeface="Consolas"/>
                <a:sym typeface="Consolas"/>
              </a:rPr>
              <a:t>blue</a:t>
            </a:r>
            <a:r>
              <a:rPr lang="en" sz="1600">
                <a:latin typeface="Consolas"/>
                <a:ea typeface="Consolas"/>
                <a:cs typeface="Consolas"/>
                <a:sym typeface="Consolas"/>
              </a:rPr>
              <a:t>; </a:t>
            </a:r>
            <a:r>
              <a:rPr lang="en" sz="1600">
                <a:solidFill>
                  <a:srgbClr val="93C47D"/>
                </a:solidFill>
                <a:latin typeface="Consolas"/>
                <a:ea typeface="Consolas"/>
                <a:cs typeface="Consolas"/>
                <a:sym typeface="Consolas"/>
              </a:rPr>
              <a:t>/*a comment */</a:t>
            </a:r>
            <a:endParaRPr sz="1600">
              <a:solidFill>
                <a:srgbClr val="93C47D"/>
              </a:solidFill>
              <a:latin typeface="Consolas"/>
              <a:ea typeface="Consolas"/>
              <a:cs typeface="Consolas"/>
              <a:sym typeface="Consolas"/>
            </a:endParaRPr>
          </a:p>
          <a:p>
            <a:pPr marL="0" lvl="0" indent="0" algn="l" rtl="0">
              <a:spcBef>
                <a:spcPts val="0"/>
              </a:spcBef>
              <a:spcAft>
                <a:spcPts val="0"/>
              </a:spcAft>
              <a:buNone/>
            </a:pPr>
            <a:r>
              <a:rPr lang="en" sz="1600">
                <a:solidFill>
                  <a:srgbClr val="F1C232"/>
                </a:solidFill>
                <a:latin typeface="Consolas"/>
                <a:ea typeface="Consolas"/>
                <a:cs typeface="Consolas"/>
                <a:sym typeface="Consolas"/>
              </a:rPr>
              <a:t>	margin:</a:t>
            </a:r>
            <a:r>
              <a:rPr lang="en" sz="1600">
                <a:latin typeface="Consolas"/>
                <a:ea typeface="Consolas"/>
                <a:cs typeface="Consolas"/>
                <a:sym typeface="Consolas"/>
              </a:rPr>
              <a:t> </a:t>
            </a:r>
            <a:r>
              <a:rPr lang="en" sz="1600">
                <a:solidFill>
                  <a:srgbClr val="F9CB9C"/>
                </a:solidFill>
                <a:latin typeface="Consolas"/>
                <a:ea typeface="Consolas"/>
                <a:cs typeface="Consolas"/>
                <a:sym typeface="Consolas"/>
              </a:rPr>
              <a:t>10px</a:t>
            </a: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0"/>
              </a:spcBef>
              <a:spcAft>
                <a:spcPts val="0"/>
              </a:spcAft>
              <a:buNone/>
            </a:pPr>
            <a:r>
              <a:rPr lang="en" sz="1600">
                <a:latin typeface="Consolas"/>
                <a:ea typeface="Consolas"/>
                <a:cs typeface="Consolas"/>
                <a:sym typeface="Consolas"/>
              </a:rPr>
              <a:t>	</a:t>
            </a:r>
            <a:r>
              <a:rPr lang="en" sz="1600">
                <a:solidFill>
                  <a:srgbClr val="F1C232"/>
                </a:solidFill>
                <a:latin typeface="Consolas"/>
                <a:ea typeface="Consolas"/>
                <a:cs typeface="Consolas"/>
                <a:sym typeface="Consolas"/>
              </a:rPr>
              <a:t>font:</a:t>
            </a:r>
            <a:r>
              <a:rPr lang="en" sz="1600">
                <a:latin typeface="Consolas"/>
                <a:ea typeface="Consolas"/>
                <a:cs typeface="Consolas"/>
                <a:sym typeface="Consolas"/>
              </a:rPr>
              <a:t> </a:t>
            </a:r>
            <a:r>
              <a:rPr lang="en" sz="1600">
                <a:solidFill>
                  <a:srgbClr val="C27BA0"/>
                </a:solidFill>
                <a:latin typeface="Consolas"/>
                <a:ea typeface="Consolas"/>
                <a:cs typeface="Consolas"/>
                <a:sym typeface="Consolas"/>
              </a:rPr>
              <a:t>14px </a:t>
            </a:r>
            <a:r>
              <a:rPr lang="en" sz="1600">
                <a:solidFill>
                  <a:srgbClr val="FF00FF"/>
                </a:solidFill>
                <a:latin typeface="Consolas"/>
                <a:ea typeface="Consolas"/>
                <a:cs typeface="Consolas"/>
                <a:sym typeface="Consolas"/>
              </a:rPr>
              <a:t>Tahoma</a:t>
            </a: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0"/>
              </a:spcBef>
              <a:spcAft>
                <a:spcPts val="0"/>
              </a:spcAft>
              <a:buNone/>
            </a:pP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0"/>
              </a:spcBef>
              <a:spcAft>
                <a:spcPts val="0"/>
              </a:spcAft>
              <a:buNone/>
            </a:pPr>
            <a:endParaRPr sz="1600"/>
          </a:p>
          <a:p>
            <a:pPr marL="0" lvl="0" indent="0" algn="l" rtl="0">
              <a:spcBef>
                <a:spcPts val="1600"/>
              </a:spcBef>
              <a:spcAft>
                <a:spcPts val="1600"/>
              </a:spcAft>
              <a:buNone/>
            </a:pPr>
            <a:r>
              <a:rPr lang="en" sz="1600"/>
              <a:t>This will change all the tags in my web ( ‘</a:t>
            </a:r>
            <a:r>
              <a:rPr lang="en" sz="1600">
                <a:solidFill>
                  <a:srgbClr val="00FF00"/>
                </a:solidFill>
              </a:rPr>
              <a:t>*</a:t>
            </a:r>
            <a:r>
              <a:rPr lang="en" sz="1600"/>
              <a:t>‘ means all) to look </a:t>
            </a:r>
            <a:r>
              <a:rPr lang="en" sz="1600">
                <a:solidFill>
                  <a:srgbClr val="9FC5E8"/>
                </a:solidFill>
              </a:rPr>
              <a:t>blue </a:t>
            </a:r>
            <a:r>
              <a:rPr lang="en" sz="1600"/>
              <a:t>with font </a:t>
            </a:r>
            <a:r>
              <a:rPr lang="en" sz="1600">
                <a:solidFill>
                  <a:srgbClr val="FF00FF"/>
                </a:solidFill>
              </a:rPr>
              <a:t>Tahoma </a:t>
            </a:r>
            <a:r>
              <a:rPr lang="en" sz="1600"/>
              <a:t>with </a:t>
            </a:r>
            <a:r>
              <a:rPr lang="en" sz="1600">
                <a:solidFill>
                  <a:srgbClr val="D5A6BD"/>
                </a:solidFill>
              </a:rPr>
              <a:t>14px</a:t>
            </a:r>
            <a:r>
              <a:rPr lang="en" sz="1600"/>
              <a:t>, and leaving a margin of </a:t>
            </a:r>
            <a:r>
              <a:rPr lang="en" sz="1600">
                <a:solidFill>
                  <a:srgbClr val="F9CB9C"/>
                </a:solidFill>
              </a:rPr>
              <a:t>10px</a:t>
            </a:r>
            <a:r>
              <a:rPr lang="en" sz="1600"/>
              <a:t> around.</a:t>
            </a:r>
            <a:endParaRPr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txBox="1">
            <a:spLocks noGrp="1"/>
          </p:cNvSpPr>
          <p:nvPr>
            <p:ph type="title"/>
          </p:nvPr>
        </p:nvSpPr>
        <p:spPr>
          <a:xfrm>
            <a:off x="249900" y="32312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CSS fields</a:t>
            </a:r>
            <a:endParaRPr dirty="0"/>
          </a:p>
        </p:txBody>
      </p:sp>
      <p:sp>
        <p:nvSpPr>
          <p:cNvPr id="266" name="Google Shape;266;p40"/>
          <p:cNvSpPr txBox="1">
            <a:spLocks noGrp="1"/>
          </p:cNvSpPr>
          <p:nvPr>
            <p:ph type="body" idx="1"/>
          </p:nvPr>
        </p:nvSpPr>
        <p:spPr>
          <a:xfrm>
            <a:off x="340398" y="1039341"/>
            <a:ext cx="8520600" cy="44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Here is a list of the most common CSS fields and an example:</a:t>
            </a:r>
            <a:endParaRPr sz="1400" dirty="0"/>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color</a:t>
            </a:r>
            <a:r>
              <a:rPr lang="en" sz="1300" dirty="0">
                <a:latin typeface="Consolas"/>
                <a:ea typeface="Consolas"/>
                <a:cs typeface="Consolas"/>
                <a:sym typeface="Consolas"/>
              </a:rPr>
              <a:t>: #FF0000;    red;     rgba(255,00,100,1.0); </a:t>
            </a:r>
            <a:r>
              <a:rPr lang="en" sz="1300" dirty="0">
                <a:solidFill>
                  <a:srgbClr val="B6D7A8"/>
                </a:solidFill>
                <a:latin typeface="Consolas"/>
                <a:ea typeface="Consolas"/>
                <a:cs typeface="Consolas"/>
                <a:sym typeface="Consolas"/>
              </a:rPr>
              <a:t>//different ways to specify colors</a:t>
            </a:r>
            <a:endParaRPr sz="1300" dirty="0">
              <a:solidFill>
                <a:srgbClr val="B6D7A8"/>
              </a:solidFill>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background-color</a:t>
            </a:r>
            <a:r>
              <a:rPr lang="en" sz="1300" dirty="0">
                <a:latin typeface="Consolas"/>
                <a:ea typeface="Consolas"/>
                <a:cs typeface="Consolas"/>
                <a:sym typeface="Consolas"/>
              </a:rPr>
              <a:t>: red;</a:t>
            </a:r>
            <a:endParaRPr sz="1300" dirty="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background-image</a:t>
            </a:r>
            <a:r>
              <a:rPr lang="en" sz="1300" dirty="0">
                <a:latin typeface="Consolas"/>
                <a:ea typeface="Consolas"/>
                <a:cs typeface="Consolas"/>
                <a:sym typeface="Consolas"/>
              </a:rPr>
              <a:t>: url('file.png');</a:t>
            </a:r>
            <a:endParaRPr sz="1300" dirty="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font:</a:t>
            </a:r>
            <a:r>
              <a:rPr lang="en" sz="1300" dirty="0">
                <a:latin typeface="Consolas"/>
                <a:ea typeface="Consolas"/>
                <a:cs typeface="Consolas"/>
                <a:sym typeface="Consolas"/>
              </a:rPr>
              <a:t> 18px 'Tahoma';</a:t>
            </a:r>
            <a:endParaRPr sz="1300" dirty="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border</a:t>
            </a:r>
            <a:r>
              <a:rPr lang="en" sz="1300" dirty="0">
                <a:latin typeface="Consolas"/>
                <a:ea typeface="Consolas"/>
                <a:cs typeface="Consolas"/>
                <a:sym typeface="Consolas"/>
              </a:rPr>
              <a:t>: 2px solid black;</a:t>
            </a:r>
            <a:endParaRPr sz="1300" dirty="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border-top:</a:t>
            </a:r>
            <a:r>
              <a:rPr lang="en" sz="1300" dirty="0">
                <a:latin typeface="Consolas"/>
                <a:ea typeface="Consolas"/>
                <a:cs typeface="Consolas"/>
                <a:sym typeface="Consolas"/>
              </a:rPr>
              <a:t> 2px solid red;</a:t>
            </a:r>
            <a:endParaRPr sz="1300" dirty="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border-radius:</a:t>
            </a:r>
            <a:r>
              <a:rPr lang="en" sz="1300" dirty="0">
                <a:latin typeface="Consolas"/>
                <a:ea typeface="Consolas"/>
                <a:cs typeface="Consolas"/>
                <a:sym typeface="Consolas"/>
              </a:rPr>
              <a:t> 2px; </a:t>
            </a:r>
            <a:r>
              <a:rPr lang="en" sz="1300" dirty="0">
                <a:solidFill>
                  <a:srgbClr val="B6D7A8"/>
                </a:solidFill>
                <a:latin typeface="Consolas"/>
                <a:ea typeface="Consolas"/>
                <a:cs typeface="Consolas"/>
                <a:sym typeface="Consolas"/>
              </a:rPr>
              <a:t>//to remove corners and make them more round</a:t>
            </a:r>
            <a:endParaRPr sz="1300" dirty="0">
              <a:solidFill>
                <a:srgbClr val="B6D7A8"/>
              </a:solidFill>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margin:</a:t>
            </a:r>
            <a:r>
              <a:rPr lang="en" sz="1300" dirty="0">
                <a:latin typeface="Consolas"/>
                <a:ea typeface="Consolas"/>
                <a:cs typeface="Consolas"/>
                <a:sym typeface="Consolas"/>
              </a:rPr>
              <a:t> 10px; /</a:t>
            </a:r>
            <a:r>
              <a:rPr lang="en" sz="1300" dirty="0">
                <a:solidFill>
                  <a:srgbClr val="B6D7A8"/>
                </a:solidFill>
                <a:latin typeface="Consolas"/>
                <a:ea typeface="Consolas"/>
                <a:cs typeface="Consolas"/>
                <a:sym typeface="Consolas"/>
              </a:rPr>
              <a:t>/distance from the border to the outer elements</a:t>
            </a:r>
            <a:endParaRPr sz="1300" dirty="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padding:</a:t>
            </a:r>
            <a:r>
              <a:rPr lang="en" sz="1300" dirty="0">
                <a:latin typeface="Consolas"/>
                <a:ea typeface="Consolas"/>
                <a:cs typeface="Consolas"/>
                <a:sym typeface="Consolas"/>
              </a:rPr>
              <a:t> 2px; /</a:t>
            </a:r>
            <a:r>
              <a:rPr lang="en" sz="1300" dirty="0">
                <a:solidFill>
                  <a:srgbClr val="B6D7A8"/>
                </a:solidFill>
                <a:latin typeface="Consolas"/>
                <a:ea typeface="Consolas"/>
                <a:cs typeface="Consolas"/>
                <a:sym typeface="Consolas"/>
              </a:rPr>
              <a:t>/distance from the border to the inner elements</a:t>
            </a:r>
            <a:endParaRPr sz="1300" dirty="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width:</a:t>
            </a:r>
            <a:r>
              <a:rPr lang="en" sz="1300" dirty="0">
                <a:latin typeface="Consolas"/>
                <a:ea typeface="Consolas"/>
                <a:cs typeface="Consolas"/>
                <a:sym typeface="Consolas"/>
              </a:rPr>
              <a:t> 100%;    300px;    1.3em;  /</a:t>
            </a:r>
            <a:r>
              <a:rPr lang="en" sz="1300" dirty="0">
                <a:solidFill>
                  <a:srgbClr val="B6D7A8"/>
                </a:solidFill>
                <a:latin typeface="Consolas"/>
                <a:ea typeface="Consolas"/>
                <a:cs typeface="Consolas"/>
                <a:sym typeface="Consolas"/>
              </a:rPr>
              <a:t>/many different ways to specify distances</a:t>
            </a:r>
            <a:endParaRPr sz="1300" dirty="0">
              <a:solidFill>
                <a:srgbClr val="B6D7A8"/>
              </a:solidFill>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height:</a:t>
            </a:r>
            <a:r>
              <a:rPr lang="en" sz="1300" dirty="0">
                <a:latin typeface="Consolas"/>
                <a:ea typeface="Consolas"/>
                <a:cs typeface="Consolas"/>
                <a:sym typeface="Consolas"/>
              </a:rPr>
              <a:t> 200px;</a:t>
            </a:r>
            <a:endParaRPr sz="1300" dirty="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text-align</a:t>
            </a:r>
            <a:r>
              <a:rPr lang="en" sz="1300" dirty="0">
                <a:latin typeface="Consolas"/>
                <a:ea typeface="Consolas"/>
                <a:cs typeface="Consolas"/>
                <a:sym typeface="Consolas"/>
              </a:rPr>
              <a:t>: center;</a:t>
            </a:r>
            <a:endParaRPr sz="1300" dirty="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box-shadow:</a:t>
            </a:r>
            <a:r>
              <a:rPr lang="en" sz="1300" dirty="0">
                <a:latin typeface="Consolas"/>
                <a:ea typeface="Consolas"/>
                <a:cs typeface="Consolas"/>
                <a:sym typeface="Consolas"/>
              </a:rPr>
              <a:t> 3px 3px 5px black;</a:t>
            </a:r>
            <a:endParaRPr sz="1300" dirty="0">
              <a:latin typeface="Consolas"/>
              <a:ea typeface="Consolas"/>
              <a:cs typeface="Consolas"/>
              <a:sym typeface="Consolas"/>
            </a:endParaRPr>
          </a:p>
          <a:p>
            <a:pPr marL="457200" lvl="0" indent="-311150" algn="l" rtl="0">
              <a:spcBef>
                <a:spcPts val="0"/>
              </a:spcBef>
              <a:spcAft>
                <a:spcPts val="0"/>
              </a:spcAft>
              <a:buSzPts val="1300"/>
              <a:buFont typeface="Consolas"/>
              <a:buChar char="●"/>
            </a:pPr>
            <a:r>
              <a:rPr lang="en" sz="1300" dirty="0">
                <a:solidFill>
                  <a:srgbClr val="F1C232"/>
                </a:solidFill>
                <a:latin typeface="Consolas"/>
                <a:ea typeface="Consolas"/>
                <a:cs typeface="Consolas"/>
                <a:sym typeface="Consolas"/>
              </a:rPr>
              <a:t>cursor:</a:t>
            </a:r>
            <a:r>
              <a:rPr lang="en" sz="1300" dirty="0">
                <a:latin typeface="Consolas"/>
                <a:ea typeface="Consolas"/>
                <a:cs typeface="Consolas"/>
                <a:sym typeface="Consolas"/>
              </a:rPr>
              <a:t> pointer</a:t>
            </a:r>
            <a:r>
              <a:rPr lang="en" sz="1300" dirty="0" smtClean="0">
                <a:latin typeface="Consolas"/>
                <a:ea typeface="Consolas"/>
                <a:cs typeface="Consolas"/>
                <a:sym typeface="Consolas"/>
              </a:rPr>
              <a:t>;</a:t>
            </a:r>
            <a:endParaRPr sz="1300" dirty="0">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how to add it</a:t>
            </a:r>
            <a:endParaRPr/>
          </a:p>
        </p:txBody>
      </p:sp>
      <p:sp>
        <p:nvSpPr>
          <p:cNvPr id="272" name="Google Shape;272;p41"/>
          <p:cNvSpPr txBox="1">
            <a:spLocks noGrp="1"/>
          </p:cNvSpPr>
          <p:nvPr>
            <p:ph type="body" idx="1"/>
          </p:nvPr>
        </p:nvSpPr>
        <p:spPr>
          <a:xfrm>
            <a:off x="311700" y="12759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There are four ways to add </a:t>
            </a:r>
            <a:r>
              <a:rPr lang="en" sz="1600" dirty="0">
                <a:solidFill>
                  <a:srgbClr val="FF00FF"/>
                </a:solidFill>
              </a:rPr>
              <a:t>CSS rules</a:t>
            </a:r>
            <a:r>
              <a:rPr lang="en" sz="1600" dirty="0"/>
              <a:t> to your website:</a:t>
            </a:r>
            <a:br>
              <a:rPr lang="en" sz="1600" dirty="0"/>
            </a:br>
            <a:endParaRPr sz="1600" dirty="0"/>
          </a:p>
          <a:p>
            <a:pPr marL="457200" lvl="0" indent="-330200" algn="l" rtl="0">
              <a:spcBef>
                <a:spcPts val="0"/>
              </a:spcBef>
              <a:spcAft>
                <a:spcPts val="0"/>
              </a:spcAft>
              <a:buSzPts val="1600"/>
              <a:buChar char="●"/>
            </a:pPr>
            <a:r>
              <a:rPr lang="en" sz="1600" dirty="0"/>
              <a:t>Inserting the code inside a style tag</a:t>
            </a:r>
            <a:endParaRPr sz="1600" dirty="0"/>
          </a:p>
          <a:p>
            <a:pPr marL="457200" lvl="0" indent="0" algn="l" rtl="0">
              <a:spcBef>
                <a:spcPts val="0"/>
              </a:spcBef>
              <a:spcAft>
                <a:spcPts val="0"/>
              </a:spcAft>
              <a:buNone/>
            </a:pPr>
            <a:r>
              <a:rPr lang="en" sz="1600" dirty="0">
                <a:solidFill>
                  <a:srgbClr val="A4C2F4"/>
                </a:solidFill>
                <a:latin typeface="Consolas"/>
                <a:ea typeface="Consolas"/>
                <a:cs typeface="Consolas"/>
                <a:sym typeface="Consolas"/>
              </a:rPr>
              <a:t>&lt;style&gt;</a:t>
            </a:r>
            <a:endParaRPr sz="1600" dirty="0">
              <a:solidFill>
                <a:srgbClr val="A4C2F4"/>
              </a:solidFill>
              <a:latin typeface="Consolas"/>
              <a:ea typeface="Consolas"/>
              <a:cs typeface="Consolas"/>
              <a:sym typeface="Consolas"/>
            </a:endParaRPr>
          </a:p>
          <a:p>
            <a:pPr marL="457200" lvl="0" indent="457200" algn="l" rtl="0">
              <a:spcBef>
                <a:spcPts val="0"/>
              </a:spcBef>
              <a:spcAft>
                <a:spcPts val="0"/>
              </a:spcAft>
              <a:buNone/>
            </a:pPr>
            <a:r>
              <a:rPr lang="en" sz="1600" dirty="0">
                <a:solidFill>
                  <a:srgbClr val="FF00FF"/>
                </a:solidFill>
                <a:latin typeface="Consolas"/>
                <a:ea typeface="Consolas"/>
                <a:cs typeface="Consolas"/>
                <a:sym typeface="Consolas"/>
              </a:rPr>
              <a:t>p { color: blue }</a:t>
            </a:r>
            <a:endParaRPr sz="1600" dirty="0">
              <a:solidFill>
                <a:srgbClr val="FF00FF"/>
              </a:solidFill>
              <a:latin typeface="Consolas"/>
              <a:ea typeface="Consolas"/>
              <a:cs typeface="Consolas"/>
              <a:sym typeface="Consolas"/>
            </a:endParaRPr>
          </a:p>
          <a:p>
            <a:pPr marL="457200" lvl="0" indent="0" algn="l" rtl="0">
              <a:spcBef>
                <a:spcPts val="0"/>
              </a:spcBef>
              <a:spcAft>
                <a:spcPts val="0"/>
              </a:spcAft>
              <a:buNone/>
            </a:pPr>
            <a:r>
              <a:rPr lang="en" sz="1600" dirty="0">
                <a:solidFill>
                  <a:srgbClr val="9FC5E8"/>
                </a:solidFill>
                <a:latin typeface="Consolas"/>
                <a:ea typeface="Consolas"/>
                <a:cs typeface="Consolas"/>
                <a:sym typeface="Consolas"/>
              </a:rPr>
              <a:t>&lt;/style&gt;</a:t>
            </a:r>
            <a:endParaRPr sz="1600" dirty="0">
              <a:solidFill>
                <a:srgbClr val="9FC5E8"/>
              </a:solidFill>
              <a:latin typeface="Consolas"/>
              <a:ea typeface="Consolas"/>
              <a:cs typeface="Consolas"/>
              <a:sym typeface="Consolas"/>
            </a:endParaRPr>
          </a:p>
          <a:p>
            <a:pPr marL="457200" lvl="0" indent="-330200" algn="l" rtl="0">
              <a:spcBef>
                <a:spcPts val="0"/>
              </a:spcBef>
              <a:spcAft>
                <a:spcPts val="0"/>
              </a:spcAft>
              <a:buSzPts val="1600"/>
              <a:buChar char="●"/>
            </a:pPr>
            <a:endParaRPr lang="en" sz="1600" dirty="0" smtClean="0"/>
          </a:p>
          <a:p>
            <a:pPr marL="457200" lvl="0" indent="-330200" algn="l" rtl="0">
              <a:spcBef>
                <a:spcPts val="0"/>
              </a:spcBef>
              <a:spcAft>
                <a:spcPts val="0"/>
              </a:spcAft>
              <a:buSzPts val="1600"/>
              <a:buChar char="●"/>
            </a:pPr>
            <a:r>
              <a:rPr lang="en" sz="1600" dirty="0" smtClean="0"/>
              <a:t>Referencing </a:t>
            </a:r>
            <a:r>
              <a:rPr lang="en" sz="1600" dirty="0"/>
              <a:t>an external CSS file</a:t>
            </a:r>
            <a:endParaRPr sz="1600" dirty="0"/>
          </a:p>
          <a:p>
            <a:pPr marL="457200" lvl="0" indent="0" algn="l" rtl="0">
              <a:spcBef>
                <a:spcPts val="0"/>
              </a:spcBef>
              <a:spcAft>
                <a:spcPts val="0"/>
              </a:spcAft>
              <a:buNone/>
            </a:pPr>
            <a:r>
              <a:rPr lang="en" sz="1600" dirty="0">
                <a:solidFill>
                  <a:srgbClr val="9FC5E8"/>
                </a:solidFill>
                <a:latin typeface="Consolas"/>
                <a:ea typeface="Consolas"/>
                <a:cs typeface="Consolas"/>
                <a:sym typeface="Consolas"/>
              </a:rPr>
              <a:t>&lt;link</a:t>
            </a:r>
            <a:r>
              <a:rPr lang="en" sz="1600" dirty="0">
                <a:latin typeface="Consolas"/>
                <a:ea typeface="Consolas"/>
                <a:cs typeface="Consolas"/>
                <a:sym typeface="Consolas"/>
              </a:rPr>
              <a:t> href="</a:t>
            </a:r>
            <a:r>
              <a:rPr lang="en" sz="1600" dirty="0">
                <a:solidFill>
                  <a:srgbClr val="FF00FF"/>
                </a:solidFill>
                <a:latin typeface="Consolas"/>
                <a:ea typeface="Consolas"/>
                <a:cs typeface="Consolas"/>
                <a:sym typeface="Consolas"/>
              </a:rPr>
              <a:t>style.css</a:t>
            </a:r>
            <a:r>
              <a:rPr lang="en" sz="1600" dirty="0">
                <a:latin typeface="Consolas"/>
                <a:ea typeface="Consolas"/>
                <a:cs typeface="Consolas"/>
                <a:sym typeface="Consolas"/>
              </a:rPr>
              <a:t>" rel="stylesheet" /&gt;</a:t>
            </a:r>
            <a:endParaRPr sz="1600" dirty="0">
              <a:latin typeface="Consolas"/>
              <a:ea typeface="Consolas"/>
              <a:cs typeface="Consolas"/>
              <a:sym typeface="Consolas"/>
            </a:endParaRPr>
          </a:p>
          <a:p>
            <a:pPr marL="457200" lvl="0" indent="-330200" algn="l" rtl="0">
              <a:spcBef>
                <a:spcPts val="0"/>
              </a:spcBef>
              <a:spcAft>
                <a:spcPts val="0"/>
              </a:spcAft>
              <a:buSzPts val="1600"/>
              <a:buChar char="●"/>
            </a:pPr>
            <a:endParaRPr lang="en" sz="1600" dirty="0" smtClean="0"/>
          </a:p>
          <a:p>
            <a:pPr marL="457200" lvl="0" indent="-330200" algn="l" rtl="0">
              <a:spcBef>
                <a:spcPts val="0"/>
              </a:spcBef>
              <a:spcAft>
                <a:spcPts val="0"/>
              </a:spcAft>
              <a:buSzPts val="1600"/>
              <a:buChar char="●"/>
            </a:pPr>
            <a:r>
              <a:rPr lang="en" sz="1600" dirty="0" smtClean="0"/>
              <a:t>Using </a:t>
            </a:r>
            <a:r>
              <a:rPr lang="en" sz="1600" dirty="0"/>
              <a:t>the attribute style on a tag</a:t>
            </a:r>
            <a:endParaRPr sz="1600" dirty="0"/>
          </a:p>
          <a:p>
            <a:pPr marL="457200" lvl="0" indent="0" algn="l" rtl="0">
              <a:spcBef>
                <a:spcPts val="0"/>
              </a:spcBef>
              <a:spcAft>
                <a:spcPts val="0"/>
              </a:spcAft>
              <a:buNone/>
            </a:pPr>
            <a:r>
              <a:rPr lang="en" sz="1600" dirty="0">
                <a:solidFill>
                  <a:srgbClr val="9FC5E8"/>
                </a:solidFill>
                <a:latin typeface="Consolas"/>
                <a:ea typeface="Consolas"/>
                <a:cs typeface="Consolas"/>
                <a:sym typeface="Consolas"/>
              </a:rPr>
              <a:t>&lt;p</a:t>
            </a:r>
            <a:r>
              <a:rPr lang="en" sz="1600" dirty="0">
                <a:latin typeface="Consolas"/>
                <a:ea typeface="Consolas"/>
                <a:cs typeface="Consolas"/>
                <a:sym typeface="Consolas"/>
              </a:rPr>
              <a:t> style="</a:t>
            </a:r>
            <a:r>
              <a:rPr lang="en" sz="1600" dirty="0">
                <a:solidFill>
                  <a:srgbClr val="FF00FF"/>
                </a:solidFill>
                <a:latin typeface="Consolas"/>
                <a:ea typeface="Consolas"/>
                <a:cs typeface="Consolas"/>
                <a:sym typeface="Consolas"/>
              </a:rPr>
              <a:t>color: blue; margin: 10px</a:t>
            </a:r>
            <a:r>
              <a:rPr lang="en" sz="1600" dirty="0">
                <a:latin typeface="Consolas"/>
                <a:ea typeface="Consolas"/>
                <a:cs typeface="Consolas"/>
                <a:sym typeface="Consolas"/>
              </a:rPr>
              <a:t>"&gt;</a:t>
            </a:r>
            <a:endParaRPr sz="1600" dirty="0">
              <a:latin typeface="Consolas"/>
              <a:ea typeface="Consolas"/>
              <a:cs typeface="Consolas"/>
              <a:sym typeface="Consolas"/>
            </a:endParaRPr>
          </a:p>
          <a:p>
            <a:pPr marL="0" lvl="0" indent="0" algn="l" rtl="0">
              <a:spcBef>
                <a:spcPts val="0"/>
              </a:spcBef>
              <a:spcAft>
                <a:spcPts val="0"/>
              </a:spcAft>
              <a:buNone/>
            </a:pPr>
            <a:endParaRPr sz="1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78" name="Google Shape;278;p42"/>
          <p:cNvSpPr txBox="1">
            <a:spLocks noGrp="1"/>
          </p:cNvSpPr>
          <p:nvPr>
            <p:ph type="body" idx="1"/>
          </p:nvPr>
        </p:nvSpPr>
        <p:spPr>
          <a:xfrm>
            <a:off x="311700" y="1152475"/>
            <a:ext cx="8520600" cy="379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Let's start by changing the background color of one tag of our website:</a:t>
            </a:r>
            <a:endParaRPr sz="1600"/>
          </a:p>
          <a:p>
            <a:pPr marL="0" lvl="0" indent="0" algn="l" rtl="0">
              <a:spcBef>
                <a:spcPts val="1600"/>
              </a:spcBef>
              <a:spcAft>
                <a:spcPts val="0"/>
              </a:spcAft>
              <a:buNone/>
            </a:pPr>
            <a:r>
              <a:rPr lang="en" sz="1600">
                <a:solidFill>
                  <a:srgbClr val="9FC5E8"/>
                </a:solidFill>
                <a:latin typeface="Consolas"/>
                <a:ea typeface="Consolas"/>
                <a:cs typeface="Consolas"/>
                <a:sym typeface="Consolas"/>
              </a:rPr>
              <a:t>div</a:t>
            </a:r>
            <a:r>
              <a:rPr lang="en" sz="1600">
                <a:solidFill>
                  <a:srgbClr val="F1C232"/>
                </a:solidFill>
                <a:latin typeface="Consolas"/>
                <a:ea typeface="Consolas"/>
                <a:cs typeface="Consolas"/>
                <a:sym typeface="Consolas"/>
              </a:rPr>
              <a:t> </a:t>
            </a:r>
            <a:r>
              <a:rPr lang="en" sz="1600">
                <a:latin typeface="Consolas"/>
                <a:ea typeface="Consolas"/>
                <a:cs typeface="Consolas"/>
                <a:sym typeface="Consolas"/>
              </a:rPr>
              <a:t>{</a:t>
            </a:r>
            <a:br>
              <a:rPr lang="en" sz="1600">
                <a:latin typeface="Consolas"/>
                <a:ea typeface="Consolas"/>
                <a:cs typeface="Consolas"/>
                <a:sym typeface="Consolas"/>
              </a:rPr>
            </a:br>
            <a:r>
              <a:rPr lang="en" sz="1600">
                <a:latin typeface="Consolas"/>
                <a:ea typeface="Consolas"/>
                <a:cs typeface="Consolas"/>
                <a:sym typeface="Consolas"/>
              </a:rPr>
              <a:t>	background-color: red;</a:t>
            </a:r>
            <a:br>
              <a:rPr lang="en" sz="1600">
                <a:latin typeface="Consolas"/>
                <a:ea typeface="Consolas"/>
                <a:cs typeface="Consolas"/>
                <a:sym typeface="Consolas"/>
              </a:rPr>
            </a:b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1600"/>
              </a:spcBef>
              <a:spcAft>
                <a:spcPts val="0"/>
              </a:spcAft>
              <a:buNone/>
            </a:pPr>
            <a:r>
              <a:rPr lang="en" sz="1600"/>
              <a:t>This CSS rule means that every tag DIV found in our website should have a red background color. Remember that DIVs are used mostly to represent areas of our website.</a:t>
            </a:r>
            <a:endParaRPr sz="1600"/>
          </a:p>
          <a:p>
            <a:pPr marL="0" lvl="0" indent="0" algn="l" rtl="0">
              <a:spcBef>
                <a:spcPts val="1600"/>
              </a:spcBef>
              <a:spcAft>
                <a:spcPts val="0"/>
              </a:spcAft>
              <a:buNone/>
            </a:pPr>
            <a:r>
              <a:rPr lang="en" sz="1600"/>
              <a:t>We could also change the whole website background by affecting the tag body:</a:t>
            </a:r>
            <a:endParaRPr sz="1600"/>
          </a:p>
          <a:p>
            <a:pPr marL="0" lvl="0" indent="0" algn="l" rtl="0">
              <a:spcBef>
                <a:spcPts val="1600"/>
              </a:spcBef>
              <a:spcAft>
                <a:spcPts val="1600"/>
              </a:spcAft>
              <a:buNone/>
            </a:pPr>
            <a:r>
              <a:rPr lang="en" sz="1600">
                <a:solidFill>
                  <a:srgbClr val="B4A7D6"/>
                </a:solidFill>
                <a:latin typeface="Consolas"/>
                <a:ea typeface="Consolas"/>
                <a:cs typeface="Consolas"/>
                <a:sym typeface="Consolas"/>
              </a:rPr>
              <a:t>body</a:t>
            </a:r>
            <a:r>
              <a:rPr lang="en" sz="1600">
                <a:latin typeface="Consolas"/>
                <a:ea typeface="Consolas"/>
                <a:cs typeface="Consolas"/>
                <a:sym typeface="Consolas"/>
              </a:rPr>
              <a:t> { </a:t>
            </a:r>
            <a:br>
              <a:rPr lang="en" sz="1600">
                <a:latin typeface="Consolas"/>
                <a:ea typeface="Consolas"/>
                <a:cs typeface="Consolas"/>
                <a:sym typeface="Consolas"/>
              </a:rPr>
            </a:br>
            <a:r>
              <a:rPr lang="en" sz="1600">
                <a:latin typeface="Consolas"/>
                <a:ea typeface="Consolas"/>
                <a:cs typeface="Consolas"/>
                <a:sym typeface="Consolas"/>
              </a:rPr>
              <a:t>	background-color: red;</a:t>
            </a:r>
            <a:br>
              <a:rPr lang="en" sz="1600">
                <a:latin typeface="Consolas"/>
                <a:ea typeface="Consolas"/>
                <a:cs typeface="Consolas"/>
                <a:sym typeface="Consolas"/>
              </a:rPr>
            </a:br>
            <a:r>
              <a:rPr lang="en" sz="1600">
                <a:latin typeface="Consolas"/>
                <a:ea typeface="Consolas"/>
                <a:cs typeface="Consolas"/>
                <a:sym typeface="Consolas"/>
              </a:rPr>
              <a:t>}</a:t>
            </a:r>
            <a:endParaRPr sz="1600">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84" name="Google Shape;284;p4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What if we want to change one specific tag (not all the tags of the same type).</a:t>
            </a:r>
            <a:endParaRPr sz="1600"/>
          </a:p>
          <a:p>
            <a:pPr marL="0" lvl="0" indent="0" algn="l" rtl="0">
              <a:spcBef>
                <a:spcPts val="1600"/>
              </a:spcBef>
              <a:spcAft>
                <a:spcPts val="0"/>
              </a:spcAft>
              <a:buNone/>
            </a:pPr>
            <a:r>
              <a:rPr lang="en" sz="1600"/>
              <a:t>We can specify more precise selectors besides the name of the tag. For instance, by class or id. To specify a tag with a given class name, we use the dot:</a:t>
            </a:r>
            <a:endParaRPr sz="1600"/>
          </a:p>
          <a:p>
            <a:pPr marL="0" lvl="0" indent="0" algn="l" rtl="0">
              <a:spcBef>
                <a:spcPts val="1600"/>
              </a:spcBef>
              <a:spcAft>
                <a:spcPts val="0"/>
              </a:spcAft>
              <a:buNone/>
            </a:pPr>
            <a:r>
              <a:rPr lang="en" sz="1600">
                <a:solidFill>
                  <a:srgbClr val="9FC5E8"/>
                </a:solidFill>
                <a:latin typeface="Consolas"/>
                <a:ea typeface="Consolas"/>
                <a:cs typeface="Consolas"/>
                <a:sym typeface="Consolas"/>
              </a:rPr>
              <a:t>p</a:t>
            </a:r>
            <a:r>
              <a:rPr lang="en" sz="1600">
                <a:solidFill>
                  <a:srgbClr val="F1C232"/>
                </a:solidFill>
                <a:latin typeface="Consolas"/>
                <a:ea typeface="Consolas"/>
                <a:cs typeface="Consolas"/>
                <a:sym typeface="Consolas"/>
              </a:rPr>
              <a:t>.intro</a:t>
            </a:r>
            <a:r>
              <a:rPr lang="en" sz="1600">
                <a:latin typeface="Consolas"/>
                <a:ea typeface="Consolas"/>
                <a:cs typeface="Consolas"/>
                <a:sym typeface="Consolas"/>
              </a:rPr>
              <a:t> {</a:t>
            </a:r>
            <a:br>
              <a:rPr lang="en" sz="1600">
                <a:latin typeface="Consolas"/>
                <a:ea typeface="Consolas"/>
                <a:cs typeface="Consolas"/>
                <a:sym typeface="Consolas"/>
              </a:rPr>
            </a:br>
            <a:r>
              <a:rPr lang="en" sz="1600">
                <a:latin typeface="Consolas"/>
                <a:ea typeface="Consolas"/>
                <a:cs typeface="Consolas"/>
                <a:sym typeface="Consolas"/>
              </a:rPr>
              <a:t>	color: red;</a:t>
            </a:r>
            <a:br>
              <a:rPr lang="en" sz="1600">
                <a:latin typeface="Consolas"/>
                <a:ea typeface="Consolas"/>
                <a:cs typeface="Consolas"/>
                <a:sym typeface="Consolas"/>
              </a:rPr>
            </a:br>
            <a:r>
              <a:rPr lang="en" sz="1600">
                <a:latin typeface="Consolas"/>
                <a:ea typeface="Consolas"/>
                <a:cs typeface="Consolas"/>
                <a:sym typeface="Consolas"/>
              </a:rPr>
              <a:t>}</a:t>
            </a:r>
            <a:endParaRPr sz="1600">
              <a:latin typeface="Consolas"/>
              <a:ea typeface="Consolas"/>
              <a:cs typeface="Consolas"/>
              <a:sym typeface="Consolas"/>
            </a:endParaRPr>
          </a:p>
          <a:p>
            <a:pPr marL="0" lvl="0" indent="0" algn="l" rtl="0">
              <a:spcBef>
                <a:spcPts val="1600"/>
              </a:spcBef>
              <a:spcAft>
                <a:spcPts val="0"/>
              </a:spcAft>
              <a:buNone/>
            </a:pPr>
            <a:r>
              <a:rPr lang="en" sz="1600"/>
              <a:t>This will affect only the tags p with class name intro:</a:t>
            </a:r>
            <a:endParaRPr sz="1600"/>
          </a:p>
          <a:p>
            <a:pPr marL="0" lvl="0" indent="0" algn="l" rtl="0">
              <a:spcBef>
                <a:spcPts val="1600"/>
              </a:spcBef>
              <a:spcAft>
                <a:spcPts val="1600"/>
              </a:spcAft>
              <a:buNone/>
            </a:pPr>
            <a:r>
              <a:rPr lang="en" sz="1600">
                <a:latin typeface="Consolas"/>
                <a:ea typeface="Consolas"/>
                <a:cs typeface="Consolas"/>
                <a:sym typeface="Consolas"/>
              </a:rPr>
              <a:t>&lt;</a:t>
            </a:r>
            <a:r>
              <a:rPr lang="en" sz="1600">
                <a:solidFill>
                  <a:srgbClr val="A4C2F4"/>
                </a:solidFill>
                <a:latin typeface="Consolas"/>
                <a:ea typeface="Consolas"/>
                <a:cs typeface="Consolas"/>
                <a:sym typeface="Consolas"/>
              </a:rPr>
              <a:t>p</a:t>
            </a:r>
            <a:r>
              <a:rPr lang="en" sz="1600">
                <a:latin typeface="Consolas"/>
                <a:ea typeface="Consolas"/>
                <a:cs typeface="Consolas"/>
                <a:sym typeface="Consolas"/>
              </a:rPr>
              <a:t> class="</a:t>
            </a:r>
            <a:r>
              <a:rPr lang="en" sz="1600">
                <a:solidFill>
                  <a:srgbClr val="FFD966"/>
                </a:solidFill>
                <a:latin typeface="Consolas"/>
                <a:ea typeface="Consolas"/>
                <a:cs typeface="Consolas"/>
                <a:sym typeface="Consolas"/>
              </a:rPr>
              <a:t>intro</a:t>
            </a:r>
            <a:r>
              <a:rPr lang="en" sz="1600">
                <a:latin typeface="Consolas"/>
                <a:ea typeface="Consolas"/>
                <a:cs typeface="Consolas"/>
                <a:sym typeface="Consolas"/>
              </a:rPr>
              <a:t>"&gt;</a:t>
            </a:r>
            <a:endParaRPr sz="1600">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p:nvPr/>
        </p:nvSpPr>
        <p:spPr>
          <a:xfrm>
            <a:off x="4784375" y="-48475"/>
            <a:ext cx="4433100" cy="5241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txBox="1">
            <a:spLocks noGrp="1"/>
          </p:cNvSpPr>
          <p:nvPr>
            <p:ph type="title"/>
          </p:nvPr>
        </p:nvSpPr>
        <p:spPr>
          <a:xfrm>
            <a:off x="311700" y="445025"/>
            <a:ext cx="381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a:t>
            </a:r>
            <a:endParaRPr/>
          </a:p>
        </p:txBody>
      </p:sp>
      <p:sp>
        <p:nvSpPr>
          <p:cNvPr id="103" name="Google Shape;103;p17"/>
          <p:cNvSpPr txBox="1">
            <a:spLocks noGrp="1"/>
          </p:cNvSpPr>
          <p:nvPr>
            <p:ph type="body" idx="1"/>
          </p:nvPr>
        </p:nvSpPr>
        <p:spPr>
          <a:xfrm>
            <a:off x="311700" y="1152475"/>
            <a:ext cx="42234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Introduction to web technologies:</a:t>
            </a:r>
            <a:endParaRPr/>
          </a:p>
          <a:p>
            <a:pPr marL="457200" lvl="0" indent="-342900" algn="l" rtl="0">
              <a:lnSpc>
                <a:spcPct val="100000"/>
              </a:lnSpc>
              <a:spcBef>
                <a:spcPts val="1600"/>
              </a:spcBef>
              <a:spcAft>
                <a:spcPts val="0"/>
              </a:spcAft>
              <a:buSzPts val="1800"/>
              <a:buChar char="●"/>
            </a:pPr>
            <a:r>
              <a:rPr lang="en">
                <a:solidFill>
                  <a:srgbClr val="FF9900"/>
                </a:solidFill>
              </a:rPr>
              <a:t>HTML </a:t>
            </a:r>
            <a:r>
              <a:rPr lang="en"/>
              <a:t>to create the document structure and content</a:t>
            </a:r>
            <a:endParaRPr/>
          </a:p>
          <a:p>
            <a:pPr marL="457200" lvl="0" indent="-342900" algn="l" rtl="0">
              <a:lnSpc>
                <a:spcPct val="100000"/>
              </a:lnSpc>
              <a:spcBef>
                <a:spcPts val="1600"/>
              </a:spcBef>
              <a:spcAft>
                <a:spcPts val="0"/>
              </a:spcAft>
              <a:buSzPts val="1800"/>
              <a:buChar char="●"/>
            </a:pPr>
            <a:r>
              <a:rPr lang="en">
                <a:solidFill>
                  <a:srgbClr val="6D9EEB"/>
                </a:solidFill>
              </a:rPr>
              <a:t>CSS </a:t>
            </a:r>
            <a:r>
              <a:rPr lang="en"/>
              <a:t>to control is visual aspect</a:t>
            </a:r>
            <a:endParaRPr/>
          </a:p>
          <a:p>
            <a:pPr marL="457200" lvl="0" indent="-342900" algn="l" rtl="0">
              <a:lnSpc>
                <a:spcPct val="100000"/>
              </a:lnSpc>
              <a:spcBef>
                <a:spcPts val="1600"/>
              </a:spcBef>
              <a:spcAft>
                <a:spcPts val="0"/>
              </a:spcAft>
              <a:buSzPts val="1800"/>
              <a:buChar char="●"/>
            </a:pPr>
            <a:r>
              <a:rPr lang="en">
                <a:solidFill>
                  <a:srgbClr val="93C47D"/>
                </a:solidFill>
              </a:rPr>
              <a:t>Javascript </a:t>
            </a:r>
            <a:r>
              <a:rPr lang="en"/>
              <a:t>for interactivity</a:t>
            </a:r>
            <a:endParaRPr/>
          </a:p>
          <a:p>
            <a:pPr marL="0" lvl="0" indent="0" algn="l" rtl="0">
              <a:lnSpc>
                <a:spcPct val="100000"/>
              </a:lnSpc>
              <a:spcBef>
                <a:spcPts val="1600"/>
              </a:spcBef>
              <a:spcAft>
                <a:spcPts val="1600"/>
              </a:spcAft>
              <a:buNone/>
            </a:pPr>
            <a:endParaRPr/>
          </a:p>
        </p:txBody>
      </p:sp>
      <p:pic>
        <p:nvPicPr>
          <p:cNvPr id="104" name="Google Shape;104;p17"/>
          <p:cNvPicPr preferRelativeResize="0"/>
          <p:nvPr/>
        </p:nvPicPr>
        <p:blipFill>
          <a:blip r:embed="rId3">
            <a:alphaModFix/>
          </a:blip>
          <a:stretch>
            <a:fillRect/>
          </a:stretch>
        </p:blipFill>
        <p:spPr>
          <a:xfrm>
            <a:off x="5022300" y="1017725"/>
            <a:ext cx="3810000" cy="1924050"/>
          </a:xfrm>
          <a:prstGeom prst="rect">
            <a:avLst/>
          </a:prstGeom>
          <a:noFill/>
          <a:ln>
            <a:noFill/>
          </a:ln>
        </p:spPr>
      </p:pic>
      <p:pic>
        <p:nvPicPr>
          <p:cNvPr id="105" name="Google Shape;105;p17"/>
          <p:cNvPicPr preferRelativeResize="0"/>
          <p:nvPr/>
        </p:nvPicPr>
        <p:blipFill>
          <a:blip r:embed="rId4">
            <a:alphaModFix/>
          </a:blip>
          <a:stretch>
            <a:fillRect/>
          </a:stretch>
        </p:blipFill>
        <p:spPr>
          <a:xfrm>
            <a:off x="5022300" y="2941775"/>
            <a:ext cx="1309800" cy="1309800"/>
          </a:xfrm>
          <a:prstGeom prst="rect">
            <a:avLst/>
          </a:prstGeom>
          <a:noFill/>
          <a:ln>
            <a:noFill/>
          </a:ln>
        </p:spPr>
      </p:pic>
      <p:pic>
        <p:nvPicPr>
          <p:cNvPr id="106" name="Google Shape;106;p17"/>
          <p:cNvPicPr preferRelativeResize="0"/>
          <p:nvPr/>
        </p:nvPicPr>
        <p:blipFill>
          <a:blip r:embed="rId5">
            <a:alphaModFix/>
          </a:blip>
          <a:stretch>
            <a:fillRect/>
          </a:stretch>
        </p:blipFill>
        <p:spPr>
          <a:xfrm>
            <a:off x="7522500" y="2941775"/>
            <a:ext cx="1309800" cy="1309800"/>
          </a:xfrm>
          <a:prstGeom prst="rect">
            <a:avLst/>
          </a:prstGeom>
          <a:noFill/>
          <a:ln>
            <a:noFill/>
          </a:ln>
        </p:spPr>
      </p:pic>
      <p:pic>
        <p:nvPicPr>
          <p:cNvPr id="107" name="Google Shape;107;p17"/>
          <p:cNvPicPr preferRelativeResize="0"/>
          <p:nvPr/>
        </p:nvPicPr>
        <p:blipFill>
          <a:blip r:embed="rId6">
            <a:alphaModFix/>
          </a:blip>
          <a:stretch>
            <a:fillRect/>
          </a:stretch>
        </p:blipFill>
        <p:spPr>
          <a:xfrm>
            <a:off x="6212700" y="2941775"/>
            <a:ext cx="1309800" cy="1309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7826" y="327990"/>
            <a:ext cx="7983818" cy="2316331"/>
          </a:xfrm>
          <a:prstGeom prst="rect">
            <a:avLst/>
          </a:prstGeom>
        </p:spPr>
      </p:pic>
      <p:pic>
        <p:nvPicPr>
          <p:cNvPr id="3" name="Picture 2"/>
          <p:cNvPicPr>
            <a:picLocks noChangeAspect="1"/>
          </p:cNvPicPr>
          <p:nvPr/>
        </p:nvPicPr>
        <p:blipFill>
          <a:blip r:embed="rId3"/>
          <a:stretch>
            <a:fillRect/>
          </a:stretch>
        </p:blipFill>
        <p:spPr>
          <a:xfrm>
            <a:off x="562708" y="2655854"/>
            <a:ext cx="7898936" cy="2368070"/>
          </a:xfrm>
          <a:prstGeom prst="rect">
            <a:avLst/>
          </a:prstGeom>
        </p:spPr>
      </p:pic>
    </p:spTree>
    <p:extLst>
      <p:ext uri="{BB962C8B-B14F-4D97-AF65-F5344CB8AC3E}">
        <p14:creationId xmlns:p14="http://schemas.microsoft.com/office/powerpoint/2010/main" val="1433999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50134" y="305444"/>
            <a:ext cx="3901025" cy="1498489"/>
          </a:xfrm>
          <a:prstGeom prst="rect">
            <a:avLst/>
          </a:prstGeom>
        </p:spPr>
      </p:pic>
      <p:pic>
        <p:nvPicPr>
          <p:cNvPr id="3" name="Picture 2"/>
          <p:cNvPicPr>
            <a:picLocks noChangeAspect="1"/>
          </p:cNvPicPr>
          <p:nvPr/>
        </p:nvPicPr>
        <p:blipFill>
          <a:blip r:embed="rId3"/>
          <a:stretch>
            <a:fillRect/>
          </a:stretch>
        </p:blipFill>
        <p:spPr>
          <a:xfrm>
            <a:off x="194974" y="385476"/>
            <a:ext cx="4755160" cy="2122941"/>
          </a:xfrm>
          <a:prstGeom prst="rect">
            <a:avLst/>
          </a:prstGeom>
        </p:spPr>
      </p:pic>
      <p:pic>
        <p:nvPicPr>
          <p:cNvPr id="4" name="Picture 3"/>
          <p:cNvPicPr>
            <a:picLocks noChangeAspect="1"/>
          </p:cNvPicPr>
          <p:nvPr/>
        </p:nvPicPr>
        <p:blipFill>
          <a:blip r:embed="rId4"/>
          <a:stretch>
            <a:fillRect/>
          </a:stretch>
        </p:blipFill>
        <p:spPr>
          <a:xfrm>
            <a:off x="4415862" y="2508417"/>
            <a:ext cx="3280660" cy="1259186"/>
          </a:xfrm>
          <a:prstGeom prst="rect">
            <a:avLst/>
          </a:prstGeom>
        </p:spPr>
      </p:pic>
      <p:pic>
        <p:nvPicPr>
          <p:cNvPr id="5" name="Picture 4"/>
          <p:cNvPicPr>
            <a:picLocks noChangeAspect="1"/>
          </p:cNvPicPr>
          <p:nvPr/>
        </p:nvPicPr>
        <p:blipFill>
          <a:blip r:embed="rId5"/>
          <a:stretch>
            <a:fillRect/>
          </a:stretch>
        </p:blipFill>
        <p:spPr>
          <a:xfrm>
            <a:off x="246862" y="2508417"/>
            <a:ext cx="3997032" cy="2431851"/>
          </a:xfrm>
          <a:prstGeom prst="rect">
            <a:avLst/>
          </a:prstGeom>
        </p:spPr>
      </p:pic>
    </p:spTree>
    <p:extLst>
      <p:ext uri="{BB962C8B-B14F-4D97-AF65-F5344CB8AC3E}">
        <p14:creationId xmlns:p14="http://schemas.microsoft.com/office/powerpoint/2010/main" val="2575682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4"/>
          <p:cNvSpPr txBox="1">
            <a:spLocks noGrp="1"/>
          </p:cNvSpPr>
          <p:nvPr>
            <p:ph type="title"/>
          </p:nvPr>
        </p:nvSpPr>
        <p:spPr>
          <a:xfrm>
            <a:off x="457200" y="311272"/>
            <a:ext cx="82296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CSS Selectors</a:t>
            </a:r>
            <a:endParaRPr dirty="0"/>
          </a:p>
        </p:txBody>
      </p:sp>
      <p:sp>
        <p:nvSpPr>
          <p:cNvPr id="290" name="Google Shape;290;p44"/>
          <p:cNvSpPr txBox="1">
            <a:spLocks noGrp="1"/>
          </p:cNvSpPr>
          <p:nvPr>
            <p:ph type="body" idx="1"/>
          </p:nvPr>
        </p:nvSpPr>
        <p:spPr>
          <a:xfrm>
            <a:off x="457200" y="969291"/>
            <a:ext cx="8229600" cy="413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There are several selectors we can use to narrow our rules to very specific tags of our website.</a:t>
            </a:r>
            <a:br>
              <a:rPr lang="en" sz="1400" dirty="0"/>
            </a:br>
            <a:endParaRPr sz="1400" dirty="0"/>
          </a:p>
          <a:p>
            <a:pPr marL="0" lvl="0" indent="0" algn="l" rtl="0">
              <a:spcBef>
                <a:spcPts val="0"/>
              </a:spcBef>
              <a:spcAft>
                <a:spcPts val="0"/>
              </a:spcAft>
              <a:buNone/>
            </a:pPr>
            <a:r>
              <a:rPr lang="en" sz="1400" dirty="0"/>
              <a:t>The main selectors are:</a:t>
            </a:r>
            <a:br>
              <a:rPr lang="en" sz="1400" dirty="0"/>
            </a:br>
            <a:endParaRPr sz="1400" dirty="0"/>
          </a:p>
          <a:p>
            <a:pPr marL="457200" lvl="0" indent="-317500" algn="l" rtl="0">
              <a:spcBef>
                <a:spcPts val="0"/>
              </a:spcBef>
              <a:spcAft>
                <a:spcPts val="0"/>
              </a:spcAft>
              <a:buSzPts val="1400"/>
              <a:buChar char="●"/>
            </a:pPr>
            <a:r>
              <a:rPr lang="en" sz="1400" dirty="0"/>
              <a:t>tag name: just the name of the tag</a:t>
            </a:r>
            <a:endParaRPr sz="1400" dirty="0"/>
          </a:p>
          <a:p>
            <a:pPr marL="914400" lvl="1" indent="-317500" algn="l" rtl="0">
              <a:spcBef>
                <a:spcPts val="0"/>
              </a:spcBef>
              <a:spcAft>
                <a:spcPts val="0"/>
              </a:spcAft>
              <a:buSzPts val="1400"/>
              <a:buFont typeface="Consolas"/>
              <a:buChar char="○"/>
            </a:pPr>
            <a:r>
              <a:rPr lang="en" dirty="0">
                <a:latin typeface="Consolas"/>
                <a:ea typeface="Consolas"/>
                <a:cs typeface="Consolas"/>
                <a:sym typeface="Consolas"/>
              </a:rPr>
              <a:t>p { ... }  //affects to all &lt;p&gt; tags</a:t>
            </a:r>
            <a:endParaRPr dirty="0">
              <a:latin typeface="Consolas"/>
              <a:ea typeface="Consolas"/>
              <a:cs typeface="Consolas"/>
              <a:sym typeface="Consolas"/>
            </a:endParaRPr>
          </a:p>
          <a:p>
            <a:pPr marL="457200" lvl="0" indent="-317500" algn="l" rtl="0">
              <a:spcBef>
                <a:spcPts val="0"/>
              </a:spcBef>
              <a:spcAft>
                <a:spcPts val="0"/>
              </a:spcAft>
              <a:buSzPts val="1400"/>
              <a:buChar char="●"/>
            </a:pPr>
            <a:r>
              <a:rPr lang="en" sz="1400" dirty="0"/>
              <a:t>dot (.): affects to tags with that class</a:t>
            </a:r>
            <a:endParaRPr sz="1400" dirty="0"/>
          </a:p>
          <a:p>
            <a:pPr marL="914400" lvl="1" indent="-317500" algn="l" rtl="0">
              <a:spcBef>
                <a:spcPts val="0"/>
              </a:spcBef>
              <a:spcAft>
                <a:spcPts val="0"/>
              </a:spcAft>
              <a:buSzPts val="1400"/>
              <a:buFont typeface="Consolas"/>
              <a:buChar char="○"/>
            </a:pPr>
            <a:r>
              <a:rPr lang="en" dirty="0">
                <a:latin typeface="Consolas"/>
                <a:ea typeface="Consolas"/>
                <a:cs typeface="Consolas"/>
                <a:sym typeface="Consolas"/>
              </a:rPr>
              <a:t>p.highlight { ... } //affects all &lt;p&gt; tags with class="highlight"</a:t>
            </a:r>
            <a:endParaRPr dirty="0">
              <a:latin typeface="Consolas"/>
              <a:ea typeface="Consolas"/>
              <a:cs typeface="Consolas"/>
              <a:sym typeface="Consolas"/>
            </a:endParaRPr>
          </a:p>
          <a:p>
            <a:pPr marL="457200" lvl="0" indent="-317500" algn="l" rtl="0">
              <a:spcBef>
                <a:spcPts val="0"/>
              </a:spcBef>
              <a:spcAft>
                <a:spcPts val="0"/>
              </a:spcAft>
              <a:buSzPts val="1400"/>
              <a:buChar char="●"/>
            </a:pPr>
            <a:r>
              <a:rPr lang="en" sz="1400" dirty="0"/>
              <a:t>sharp character (#): specifies tags with that id</a:t>
            </a:r>
            <a:endParaRPr sz="1400" dirty="0"/>
          </a:p>
          <a:p>
            <a:pPr marL="914400" lvl="1" indent="-317500" algn="l" rtl="0">
              <a:spcBef>
                <a:spcPts val="0"/>
              </a:spcBef>
              <a:spcAft>
                <a:spcPts val="0"/>
              </a:spcAft>
              <a:buSzPts val="1400"/>
              <a:buFont typeface="Consolas"/>
              <a:buChar char="○"/>
            </a:pPr>
            <a:r>
              <a:rPr lang="en" dirty="0">
                <a:latin typeface="Consolas"/>
                <a:ea typeface="Consolas"/>
                <a:cs typeface="Consolas"/>
                <a:sym typeface="Consolas"/>
              </a:rPr>
              <a:t>p#intro { ... } //affects to the &lt;p&gt; tag with the id="intro"</a:t>
            </a:r>
            <a:endParaRPr dirty="0">
              <a:latin typeface="Consolas"/>
              <a:ea typeface="Consolas"/>
              <a:cs typeface="Consolas"/>
              <a:sym typeface="Consolas"/>
            </a:endParaRPr>
          </a:p>
          <a:p>
            <a:pPr marL="457200" lvl="0" indent="-317500" algn="l" rtl="0">
              <a:spcBef>
                <a:spcPts val="0"/>
              </a:spcBef>
              <a:spcAft>
                <a:spcPts val="0"/>
              </a:spcAft>
              <a:buSzPts val="1400"/>
              <a:buChar char="●"/>
            </a:pPr>
            <a:r>
              <a:rPr lang="en" sz="1400" dirty="0"/>
              <a:t>two dots (:): behaviour states (mouse on top)</a:t>
            </a:r>
            <a:endParaRPr sz="1400" dirty="0"/>
          </a:p>
          <a:p>
            <a:pPr marL="914400" lvl="1" indent="-317500" algn="l" rtl="0">
              <a:spcBef>
                <a:spcPts val="0"/>
              </a:spcBef>
              <a:spcAft>
                <a:spcPts val="0"/>
              </a:spcAft>
              <a:buSzPts val="1400"/>
              <a:buFont typeface="Consolas"/>
              <a:buChar char="○"/>
            </a:pPr>
            <a:r>
              <a:rPr lang="en" dirty="0">
                <a:latin typeface="Consolas"/>
                <a:ea typeface="Consolas"/>
                <a:cs typeface="Consolas"/>
                <a:sym typeface="Consolas"/>
              </a:rPr>
              <a:t>p:hover { ... } //affects to &lt;p&gt; tags with the mouse </a:t>
            </a:r>
            <a:r>
              <a:rPr lang="en" dirty="0" smtClean="0">
                <a:latin typeface="Consolas"/>
                <a:ea typeface="Consolas"/>
                <a:cs typeface="Consolas"/>
                <a:sym typeface="Consolas"/>
              </a:rPr>
              <a:t>over</a:t>
            </a:r>
            <a:endParaRPr dirty="0">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296" name="Google Shape;296;p4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You can also specify tags by its context, for example: tags that are inside of tags matching a selector. Just separate the selectors by an space:</a:t>
            </a:r>
            <a:endParaRPr sz="1600" dirty="0"/>
          </a:p>
          <a:p>
            <a:pPr marL="0" lvl="0" indent="0" algn="l" rtl="0">
              <a:spcBef>
                <a:spcPts val="1600"/>
              </a:spcBef>
              <a:spcAft>
                <a:spcPts val="0"/>
              </a:spcAft>
              <a:buNone/>
            </a:pPr>
            <a:r>
              <a:rPr lang="en" sz="1600" b="1" dirty="0">
                <a:latin typeface="Consolas"/>
                <a:ea typeface="Consolas"/>
                <a:cs typeface="Consolas"/>
                <a:sym typeface="Consolas"/>
              </a:rPr>
              <a:t>div#main p.intro { ... }</a:t>
            </a:r>
            <a:endParaRPr sz="1600" b="1" dirty="0">
              <a:latin typeface="Consolas"/>
              <a:ea typeface="Consolas"/>
              <a:cs typeface="Consolas"/>
              <a:sym typeface="Consolas"/>
            </a:endParaRPr>
          </a:p>
          <a:p>
            <a:pPr marL="0" lvl="0" indent="0" algn="l" rtl="0">
              <a:spcBef>
                <a:spcPts val="1600"/>
              </a:spcBef>
              <a:spcAft>
                <a:spcPts val="0"/>
              </a:spcAft>
              <a:buNone/>
            </a:pPr>
            <a:r>
              <a:rPr lang="en" sz="1600" dirty="0"/>
              <a:t>This will affect to the p tags of class intro that are inside the tag div of id main</a:t>
            </a:r>
            <a:endParaRPr sz="1600" dirty="0"/>
          </a:p>
          <a:p>
            <a:pPr marL="0" lvl="0" indent="0" algn="l" rtl="0">
              <a:spcBef>
                <a:spcPts val="1600"/>
              </a:spcBef>
              <a:spcAft>
                <a:spcPts val="0"/>
              </a:spcAft>
              <a:buNone/>
            </a:pPr>
            <a:r>
              <a:rPr lang="en" sz="1600" b="1" dirty="0">
                <a:latin typeface="Consolas"/>
                <a:ea typeface="Consolas"/>
                <a:cs typeface="Consolas"/>
                <a:sym typeface="Consolas"/>
              </a:rPr>
              <a:t>&lt;div id="main"&gt;</a:t>
            </a:r>
            <a:br>
              <a:rPr lang="en" sz="1600" b="1" dirty="0">
                <a:latin typeface="Consolas"/>
                <a:ea typeface="Consolas"/>
                <a:cs typeface="Consolas"/>
                <a:sym typeface="Consolas"/>
              </a:rPr>
            </a:br>
            <a:r>
              <a:rPr lang="en" sz="1600" b="1" dirty="0">
                <a:latin typeface="Consolas"/>
                <a:ea typeface="Consolas"/>
                <a:cs typeface="Consolas"/>
                <a:sym typeface="Consolas"/>
              </a:rPr>
              <a:t>    &lt;p class="intro"&gt;....&lt;/p&gt;  ← Affects this one</a:t>
            </a:r>
            <a:br>
              <a:rPr lang="en" sz="1600" b="1" dirty="0">
                <a:latin typeface="Consolas"/>
                <a:ea typeface="Consolas"/>
                <a:cs typeface="Consolas"/>
                <a:sym typeface="Consolas"/>
              </a:rPr>
            </a:br>
            <a:r>
              <a:rPr lang="en" sz="1600" b="1" dirty="0">
                <a:latin typeface="Consolas"/>
                <a:ea typeface="Consolas"/>
                <a:cs typeface="Consolas"/>
                <a:sym typeface="Consolas"/>
              </a:rPr>
              <a:t>&lt;/div&gt;</a:t>
            </a:r>
            <a:endParaRPr sz="1600" b="1" dirty="0">
              <a:latin typeface="Consolas"/>
              <a:ea typeface="Consolas"/>
              <a:cs typeface="Consolas"/>
              <a:sym typeface="Consolas"/>
            </a:endParaRPr>
          </a:p>
          <a:p>
            <a:pPr marL="0" lvl="0" indent="0" algn="l" rtl="0">
              <a:spcBef>
                <a:spcPts val="1600"/>
              </a:spcBef>
              <a:spcAft>
                <a:spcPts val="0"/>
              </a:spcAft>
              <a:buNone/>
            </a:pPr>
            <a:r>
              <a:rPr lang="en" sz="1600" b="1" dirty="0">
                <a:latin typeface="Consolas"/>
                <a:ea typeface="Consolas"/>
                <a:cs typeface="Consolas"/>
                <a:sym typeface="Consolas"/>
              </a:rPr>
              <a:t>&lt;p class="intro"&gt;....&lt;/p&gt;  ← but not this one</a:t>
            </a:r>
            <a:endParaRPr b="1" dirty="0">
              <a:latin typeface="Consolas"/>
              <a:ea typeface="Consolas"/>
              <a:cs typeface="Consolas"/>
              <a:sym typeface="Consolas"/>
            </a:endParaRPr>
          </a:p>
          <a:p>
            <a:pPr marL="0" lvl="0" indent="0" algn="l" rtl="0">
              <a:spcBef>
                <a:spcPts val="1600"/>
              </a:spcBef>
              <a:spcAft>
                <a:spcPts val="1600"/>
              </a:spcAft>
              <a:buNone/>
            </a:pPr>
            <a:endParaRPr sz="1600" b="1"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302" name="Google Shape;302;p46"/>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And you can combine selectors to narrow it down more.</a:t>
            </a:r>
            <a:endParaRPr sz="1600" dirty="0"/>
          </a:p>
          <a:p>
            <a:pPr marL="0" lvl="0" indent="0" algn="l" rtl="0">
              <a:spcBef>
                <a:spcPts val="1600"/>
              </a:spcBef>
              <a:spcAft>
                <a:spcPts val="0"/>
              </a:spcAft>
              <a:buNone/>
            </a:pPr>
            <a:r>
              <a:rPr lang="en" sz="1600" dirty="0">
                <a:solidFill>
                  <a:srgbClr val="93C47D"/>
                </a:solidFill>
                <a:latin typeface="Consolas"/>
                <a:ea typeface="Consolas"/>
                <a:cs typeface="Consolas"/>
                <a:sym typeface="Consolas"/>
              </a:rPr>
              <a:t>div</a:t>
            </a:r>
            <a:r>
              <a:rPr lang="en" sz="1600" dirty="0">
                <a:solidFill>
                  <a:srgbClr val="F1C232"/>
                </a:solidFill>
                <a:latin typeface="Consolas"/>
                <a:ea typeface="Consolas"/>
                <a:cs typeface="Consolas"/>
                <a:sym typeface="Consolas"/>
              </a:rPr>
              <a:t>#main</a:t>
            </a:r>
            <a:r>
              <a:rPr lang="en" sz="1600" dirty="0">
                <a:solidFill>
                  <a:srgbClr val="C27BA0"/>
                </a:solidFill>
                <a:latin typeface="Consolas"/>
                <a:ea typeface="Consolas"/>
                <a:cs typeface="Consolas"/>
                <a:sym typeface="Consolas"/>
              </a:rPr>
              <a:t>.intro</a:t>
            </a:r>
            <a:r>
              <a:rPr lang="en" sz="1600" dirty="0">
                <a:solidFill>
                  <a:srgbClr val="EA9999"/>
                </a:solidFill>
                <a:latin typeface="Consolas"/>
                <a:ea typeface="Consolas"/>
                <a:cs typeface="Consolas"/>
                <a:sym typeface="Consolas"/>
              </a:rPr>
              <a:t>:hover</a:t>
            </a:r>
            <a:r>
              <a:rPr lang="en" sz="1600" dirty="0">
                <a:latin typeface="Consolas"/>
                <a:ea typeface="Consolas"/>
                <a:cs typeface="Consolas"/>
                <a:sym typeface="Consolas"/>
              </a:rPr>
              <a:t> </a:t>
            </a:r>
            <a:r>
              <a:rPr lang="en" sz="1600" dirty="0">
                <a:solidFill>
                  <a:srgbClr val="6D9EEB"/>
                </a:solidFill>
                <a:latin typeface="Consolas"/>
                <a:ea typeface="Consolas"/>
                <a:cs typeface="Consolas"/>
                <a:sym typeface="Consolas"/>
              </a:rPr>
              <a:t>{ ... }</a:t>
            </a:r>
            <a:endParaRPr sz="1600" dirty="0">
              <a:latin typeface="Consolas"/>
              <a:ea typeface="Consolas"/>
              <a:cs typeface="Consolas"/>
              <a:sym typeface="Consolas"/>
            </a:endParaRPr>
          </a:p>
          <a:p>
            <a:pPr marL="0" lvl="0" indent="0" algn="l" rtl="0">
              <a:spcBef>
                <a:spcPts val="1600"/>
              </a:spcBef>
              <a:spcAft>
                <a:spcPts val="0"/>
              </a:spcAft>
              <a:buNone/>
            </a:pPr>
            <a:r>
              <a:rPr lang="en" sz="1600" dirty="0"/>
              <a:t>will apply the CSS to the any tag </a:t>
            </a:r>
            <a:r>
              <a:rPr lang="en" sz="1600" dirty="0">
                <a:solidFill>
                  <a:srgbClr val="93C47D"/>
                </a:solidFill>
              </a:rPr>
              <a:t>div</a:t>
            </a:r>
            <a:r>
              <a:rPr lang="en" sz="1600" dirty="0"/>
              <a:t> with id </a:t>
            </a:r>
            <a:r>
              <a:rPr lang="en" sz="1600" dirty="0">
                <a:solidFill>
                  <a:srgbClr val="FFD966"/>
                </a:solidFill>
              </a:rPr>
              <a:t>main</a:t>
            </a:r>
            <a:r>
              <a:rPr lang="en" sz="1600" dirty="0"/>
              <a:t> and class </a:t>
            </a:r>
            <a:r>
              <a:rPr lang="en" sz="1600" dirty="0">
                <a:solidFill>
                  <a:srgbClr val="C27BA0"/>
                </a:solidFill>
              </a:rPr>
              <a:t>intro</a:t>
            </a:r>
            <a:r>
              <a:rPr lang="en" sz="1600" dirty="0"/>
              <a:t> if the mouse is </a:t>
            </a:r>
            <a:r>
              <a:rPr lang="en" sz="1600" dirty="0">
                <a:solidFill>
                  <a:srgbClr val="EA9999"/>
                </a:solidFill>
              </a:rPr>
              <a:t>over</a:t>
            </a:r>
            <a:r>
              <a:rPr lang="en" sz="1600" dirty="0"/>
              <a:t>.</a:t>
            </a:r>
            <a:endParaRPr sz="1600" dirty="0"/>
          </a:p>
          <a:p>
            <a:pPr marL="0" lvl="0" indent="0" algn="l" rtl="0">
              <a:spcBef>
                <a:spcPts val="1600"/>
              </a:spcBef>
              <a:spcAft>
                <a:spcPts val="0"/>
              </a:spcAft>
              <a:buNone/>
            </a:pPr>
            <a:r>
              <a:rPr lang="en" sz="1600" dirty="0"/>
              <a:t>And you do not need to specify a tag, you can use the class or id selectors without tag, this means it will affect to any node of id </a:t>
            </a:r>
            <a:r>
              <a:rPr lang="en" sz="1600" dirty="0">
                <a:solidFill>
                  <a:srgbClr val="FFD966"/>
                </a:solidFill>
              </a:rPr>
              <a:t>main</a:t>
            </a:r>
            <a:r>
              <a:rPr lang="en" sz="1600" dirty="0"/>
              <a:t> </a:t>
            </a:r>
            <a:endParaRPr sz="1600" dirty="0"/>
          </a:p>
          <a:p>
            <a:pPr marL="0" lvl="0" indent="0" algn="l" rtl="0">
              <a:spcBef>
                <a:spcPts val="1600"/>
              </a:spcBef>
              <a:spcAft>
                <a:spcPts val="1600"/>
              </a:spcAft>
              <a:buNone/>
            </a:pPr>
            <a:r>
              <a:rPr lang="en" sz="1600" dirty="0">
                <a:solidFill>
                  <a:srgbClr val="F1C232"/>
                </a:solidFill>
                <a:latin typeface="Consolas"/>
                <a:ea typeface="Consolas"/>
                <a:cs typeface="Consolas"/>
                <a:sym typeface="Consolas"/>
              </a:rPr>
              <a:t>#main</a:t>
            </a:r>
            <a:r>
              <a:rPr lang="en" sz="1600" dirty="0">
                <a:solidFill>
                  <a:srgbClr val="C27BA0"/>
                </a:solidFill>
                <a:latin typeface="Consolas"/>
                <a:ea typeface="Consolas"/>
                <a:cs typeface="Consolas"/>
                <a:sym typeface="Consolas"/>
              </a:rPr>
              <a:t> </a:t>
            </a:r>
            <a:r>
              <a:rPr lang="en" sz="1600" dirty="0">
                <a:solidFill>
                  <a:srgbClr val="6D9EEB"/>
                </a:solidFill>
                <a:latin typeface="Consolas"/>
                <a:ea typeface="Consolas"/>
                <a:cs typeface="Consolas"/>
                <a:sym typeface="Consolas"/>
              </a:rPr>
              <a:t>{ ... }</a:t>
            </a:r>
            <a:endParaRPr sz="16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Selectors</a:t>
            </a:r>
            <a:endParaRPr/>
          </a:p>
        </p:txBody>
      </p:sp>
      <p:sp>
        <p:nvSpPr>
          <p:cNvPr id="308" name="Google Shape;308;p47"/>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If you want to select only elements that are direct child of one element (not that have an ancestor with that rule), use the </a:t>
            </a:r>
            <a:r>
              <a:rPr lang="en" sz="1600" dirty="0">
                <a:solidFill>
                  <a:srgbClr val="FF00FF"/>
                </a:solidFill>
              </a:rPr>
              <a:t>&gt;</a:t>
            </a:r>
            <a:r>
              <a:rPr lang="en" sz="1600" dirty="0"/>
              <a:t> character:</a:t>
            </a:r>
            <a:endParaRPr sz="1600" dirty="0"/>
          </a:p>
          <a:p>
            <a:pPr marL="0" lvl="0" indent="0" algn="l" rtl="0">
              <a:spcBef>
                <a:spcPts val="1600"/>
              </a:spcBef>
              <a:spcAft>
                <a:spcPts val="0"/>
              </a:spcAft>
              <a:buNone/>
            </a:pPr>
            <a:r>
              <a:rPr lang="en" sz="1600" dirty="0">
                <a:solidFill>
                  <a:srgbClr val="93C47D"/>
                </a:solidFill>
                <a:latin typeface="Consolas"/>
                <a:ea typeface="Consolas"/>
                <a:cs typeface="Consolas"/>
                <a:sym typeface="Consolas"/>
              </a:rPr>
              <a:t>ul</a:t>
            </a:r>
            <a:r>
              <a:rPr lang="en" sz="1600" dirty="0">
                <a:solidFill>
                  <a:schemeClr val="accent2"/>
                </a:solidFill>
                <a:latin typeface="Consolas"/>
                <a:ea typeface="Consolas"/>
                <a:cs typeface="Consolas"/>
                <a:sym typeface="Consolas"/>
              </a:rPr>
              <a:t>.menu</a:t>
            </a:r>
            <a:r>
              <a:rPr lang="en" sz="1600" dirty="0">
                <a:latin typeface="Consolas"/>
                <a:ea typeface="Consolas"/>
                <a:cs typeface="Consolas"/>
                <a:sym typeface="Consolas"/>
              </a:rPr>
              <a:t> </a:t>
            </a:r>
            <a:r>
              <a:rPr lang="en" sz="1600" dirty="0">
                <a:solidFill>
                  <a:srgbClr val="FF00FF"/>
                </a:solidFill>
                <a:latin typeface="Consolas"/>
                <a:ea typeface="Consolas"/>
                <a:cs typeface="Consolas"/>
                <a:sym typeface="Consolas"/>
              </a:rPr>
              <a:t>&gt;</a:t>
            </a:r>
            <a:r>
              <a:rPr lang="en" sz="1600" dirty="0">
                <a:latin typeface="Consolas"/>
                <a:ea typeface="Consolas"/>
                <a:cs typeface="Consolas"/>
                <a:sym typeface="Consolas"/>
              </a:rPr>
              <a:t> </a:t>
            </a:r>
            <a:r>
              <a:rPr lang="en" sz="1600" dirty="0">
                <a:solidFill>
                  <a:srgbClr val="93C47D"/>
                </a:solidFill>
                <a:latin typeface="Consolas"/>
                <a:ea typeface="Consolas"/>
                <a:cs typeface="Consolas"/>
                <a:sym typeface="Consolas"/>
              </a:rPr>
              <a:t>li </a:t>
            </a:r>
            <a:r>
              <a:rPr lang="en" sz="1600" dirty="0">
                <a:solidFill>
                  <a:srgbClr val="A4C2F4"/>
                </a:solidFill>
                <a:latin typeface="Consolas"/>
                <a:ea typeface="Consolas"/>
                <a:cs typeface="Consolas"/>
                <a:sym typeface="Consolas"/>
              </a:rPr>
              <a:t>{ ... }</a:t>
            </a:r>
            <a:endParaRPr sz="1600" dirty="0">
              <a:solidFill>
                <a:srgbClr val="93C47D"/>
              </a:solidFill>
              <a:latin typeface="Consolas"/>
              <a:ea typeface="Consolas"/>
              <a:cs typeface="Consolas"/>
              <a:sym typeface="Consolas"/>
            </a:endParaRPr>
          </a:p>
          <a:p>
            <a:pPr marL="0" lvl="0" indent="0" algn="l" rtl="0">
              <a:spcBef>
                <a:spcPts val="1600"/>
              </a:spcBef>
              <a:spcAft>
                <a:spcPts val="0"/>
              </a:spcAft>
              <a:buNone/>
            </a:pPr>
            <a:r>
              <a:rPr lang="en" sz="1600" dirty="0"/>
              <a:t>Finally, if you want to use the same CSS actions to several selectors, you can use the comma </a:t>
            </a:r>
            <a:r>
              <a:rPr lang="en" sz="1600" dirty="0">
                <a:solidFill>
                  <a:srgbClr val="FF00FF"/>
                </a:solidFill>
                <a:latin typeface="Courier New"/>
                <a:ea typeface="Courier New"/>
                <a:cs typeface="Courier New"/>
                <a:sym typeface="Courier New"/>
              </a:rPr>
              <a:t>,</a:t>
            </a:r>
            <a:r>
              <a:rPr lang="en" sz="1600" dirty="0"/>
              <a:t> character:</a:t>
            </a:r>
            <a:endParaRPr sz="1600" dirty="0"/>
          </a:p>
          <a:p>
            <a:pPr marL="0" lvl="0" indent="0" algn="l" rtl="0">
              <a:spcBef>
                <a:spcPts val="1600"/>
              </a:spcBef>
              <a:spcAft>
                <a:spcPts val="1600"/>
              </a:spcAft>
              <a:buClr>
                <a:schemeClr val="dk1"/>
              </a:buClr>
              <a:buSzPts val="1100"/>
              <a:buFont typeface="Arial"/>
              <a:buNone/>
            </a:pPr>
            <a:r>
              <a:rPr lang="en" sz="1600" dirty="0">
                <a:solidFill>
                  <a:srgbClr val="93C47D"/>
                </a:solidFill>
                <a:latin typeface="Consolas"/>
                <a:ea typeface="Consolas"/>
                <a:cs typeface="Consolas"/>
                <a:sym typeface="Consolas"/>
              </a:rPr>
              <a:t>div</a:t>
            </a:r>
            <a:r>
              <a:rPr lang="en" sz="1600" dirty="0">
                <a:solidFill>
                  <a:srgbClr val="FF00FF"/>
                </a:solidFill>
                <a:latin typeface="Consolas"/>
                <a:ea typeface="Consolas"/>
                <a:cs typeface="Consolas"/>
                <a:sym typeface="Consolas"/>
              </a:rPr>
              <a:t>,</a:t>
            </a:r>
            <a:r>
              <a:rPr lang="en" sz="1600" dirty="0">
                <a:latin typeface="Consolas"/>
                <a:ea typeface="Consolas"/>
                <a:cs typeface="Consolas"/>
                <a:sym typeface="Consolas"/>
              </a:rPr>
              <a:t> </a:t>
            </a:r>
            <a:r>
              <a:rPr lang="en" sz="1600" dirty="0">
                <a:solidFill>
                  <a:srgbClr val="B6D7A8"/>
                </a:solidFill>
                <a:latin typeface="Consolas"/>
                <a:ea typeface="Consolas"/>
                <a:cs typeface="Consolas"/>
                <a:sym typeface="Consolas"/>
              </a:rPr>
              <a:t>p</a:t>
            </a:r>
            <a:r>
              <a:rPr lang="en" sz="1600" dirty="0">
                <a:latin typeface="Consolas"/>
                <a:ea typeface="Consolas"/>
                <a:cs typeface="Consolas"/>
                <a:sym typeface="Consolas"/>
              </a:rPr>
              <a:t> { … }  ← this will apply to all divs and p tags</a:t>
            </a:r>
            <a:endParaRPr sz="1600" dirty="0">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Layout</a:t>
            </a:r>
            <a:endParaRPr/>
          </a:p>
        </p:txBody>
      </p:sp>
      <p:sp>
        <p:nvSpPr>
          <p:cNvPr id="328" name="Google Shape;328;p50"/>
          <p:cNvSpPr txBox="1">
            <a:spLocks noGrp="1"/>
          </p:cNvSpPr>
          <p:nvPr>
            <p:ph type="body" idx="1"/>
          </p:nvPr>
        </p:nvSpPr>
        <p:spPr>
          <a:xfrm>
            <a:off x="311700" y="1152475"/>
            <a:ext cx="4732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of the hardest parts of CSS is construing the layout of your website (the structure inside the window) .</a:t>
            </a:r>
            <a:endParaRPr/>
          </a:p>
          <a:p>
            <a:pPr marL="0" lvl="0" indent="0" algn="l" rtl="0">
              <a:spcBef>
                <a:spcPts val="1600"/>
              </a:spcBef>
              <a:spcAft>
                <a:spcPts val="0"/>
              </a:spcAft>
              <a:buNone/>
            </a:pPr>
            <a:r>
              <a:rPr lang="en"/>
              <a:t>By default HTML tends to put everything in one column, which is not ideal.</a:t>
            </a:r>
            <a:endParaRPr/>
          </a:p>
          <a:p>
            <a:pPr marL="0" lvl="0" indent="0" algn="l" rtl="0">
              <a:spcBef>
                <a:spcPts val="1600"/>
              </a:spcBef>
              <a:spcAft>
                <a:spcPts val="0"/>
              </a:spcAft>
              <a:buNone/>
            </a:pPr>
            <a:r>
              <a:rPr lang="en"/>
              <a:t>There has been many proposals in CSS to address this issue (tables, fixed divs, flex, grid,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29" name="Google Shape;329;p50"/>
          <p:cNvPicPr preferRelativeResize="0"/>
          <p:nvPr/>
        </p:nvPicPr>
        <p:blipFill>
          <a:blip r:embed="rId3">
            <a:alphaModFix/>
          </a:blip>
          <a:stretch>
            <a:fillRect/>
          </a:stretch>
        </p:blipFill>
        <p:spPr>
          <a:xfrm>
            <a:off x="5196300" y="1170125"/>
            <a:ext cx="3795300" cy="244989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1"/>
          <p:cNvSpPr txBox="1">
            <a:spLocks noGrp="1"/>
          </p:cNvSpPr>
          <p:nvPr>
            <p:ph type="title"/>
          </p:nvPr>
        </p:nvSpPr>
        <p:spPr>
          <a:xfrm>
            <a:off x="311700" y="171450"/>
            <a:ext cx="473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Flexbox</a:t>
            </a:r>
            <a:endParaRPr/>
          </a:p>
        </p:txBody>
      </p:sp>
      <p:sp>
        <p:nvSpPr>
          <p:cNvPr id="335" name="Google Shape;335;p51"/>
          <p:cNvSpPr txBox="1">
            <a:spLocks noGrp="1"/>
          </p:cNvSpPr>
          <p:nvPr>
            <p:ph type="body" idx="1"/>
          </p:nvPr>
        </p:nvSpPr>
        <p:spPr>
          <a:xfrm>
            <a:off x="311700" y="744150"/>
            <a:ext cx="4732200" cy="42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big proposal to address the layout was the flexbox model.</a:t>
            </a:r>
            <a:endParaRPr/>
          </a:p>
          <a:p>
            <a:pPr marL="0" lvl="0" indent="0" algn="l" rtl="0">
              <a:spcBef>
                <a:spcPts val="1600"/>
              </a:spcBef>
              <a:spcAft>
                <a:spcPts val="0"/>
              </a:spcAft>
              <a:buNone/>
            </a:pPr>
            <a:r>
              <a:rPr lang="en"/>
              <a:t>This model allows to arrange stuff in one direction (vertically or horizontally) very easily.</a:t>
            </a:r>
            <a:endParaRPr/>
          </a:p>
          <a:p>
            <a:pPr marL="0" lvl="0" indent="0" algn="l" rtl="0">
              <a:spcBef>
                <a:spcPts val="1600"/>
              </a:spcBef>
              <a:spcAft>
                <a:spcPts val="0"/>
              </a:spcAft>
              <a:buNone/>
            </a:pPr>
            <a:r>
              <a:rPr lang="en"/>
              <a:t>You can even choose to arrange from right to left (reverse).</a:t>
            </a:r>
            <a:endParaRPr/>
          </a:p>
          <a:p>
            <a:pPr marL="0" lvl="0" indent="0" algn="l" rtl="0">
              <a:spcBef>
                <a:spcPts val="1600"/>
              </a:spcBef>
              <a:spcAft>
                <a:spcPts val="0"/>
              </a:spcAft>
              <a:buNone/>
            </a:pPr>
            <a:r>
              <a:rPr lang="en"/>
              <a:t>It can also be used to arrange a series of elements in different rows.</a:t>
            </a:r>
            <a:endParaRPr/>
          </a:p>
          <a:p>
            <a:pPr marL="0" lvl="0" indent="0" algn="l" rtl="0">
              <a:spcBef>
                <a:spcPts val="1600"/>
              </a:spcBef>
              <a:spcAft>
                <a:spcPts val="0"/>
              </a:spcAft>
              <a:buNone/>
            </a:pPr>
            <a:r>
              <a:rPr lang="en"/>
              <a:t>Check </a:t>
            </a:r>
            <a:r>
              <a:rPr lang="en" u="sng">
                <a:solidFill>
                  <a:schemeClr val="hlink"/>
                </a:solidFill>
                <a:hlinkClick r:id="rId3"/>
              </a:rPr>
              <a:t>the tutorial</a:t>
            </a:r>
            <a:r>
              <a:rPr lang="en"/>
              <a:t> for more info.</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336" name="Google Shape;336;p51"/>
          <p:cNvSpPr txBox="1"/>
          <p:nvPr/>
        </p:nvSpPr>
        <p:spPr>
          <a:xfrm>
            <a:off x="5362575" y="1686025"/>
            <a:ext cx="3622500" cy="32880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B6D7A8"/>
                </a:solidFill>
                <a:latin typeface="Consolas"/>
                <a:ea typeface="Consolas"/>
                <a:cs typeface="Consolas"/>
                <a:sym typeface="Consolas"/>
              </a:rPr>
              <a:t>HTML</a:t>
            </a:r>
            <a:endParaRPr sz="1200">
              <a:solidFill>
                <a:srgbClr val="B6D7A8"/>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&lt;div class="box"&gt;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&lt;div&gt;One&lt;/div&gt;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&lt;div&gt;Two&lt;/div&gt;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&lt;div&gt;Three</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&lt;br&gt;first line</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&lt;br&gt;second line</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&lt;/div&gt;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9900FF"/>
                </a:solidFill>
              </a:rPr>
              <a:t>CSS</a:t>
            </a:r>
            <a:endParaRPr sz="1200">
              <a:solidFill>
                <a:srgbClr val="9900FF"/>
              </a:solidFill>
            </a:endParaRPr>
          </a:p>
          <a:p>
            <a:pPr marL="0" lvl="0" indent="0" algn="l" rtl="0">
              <a:spcBef>
                <a:spcPts val="0"/>
              </a:spcBef>
              <a:spcAft>
                <a:spcPts val="0"/>
              </a:spcAft>
              <a:buNone/>
            </a:pPr>
            <a:endParaRPr sz="1200">
              <a:solidFill>
                <a:srgbClr val="D9D9D9"/>
              </a:solidFill>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.box {</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  display: </a:t>
            </a:r>
            <a:r>
              <a:rPr lang="en" sz="1200">
                <a:solidFill>
                  <a:srgbClr val="FFFF00"/>
                </a:solidFill>
                <a:latin typeface="Consolas"/>
                <a:ea typeface="Consolas"/>
                <a:cs typeface="Consolas"/>
                <a:sym typeface="Consolas"/>
              </a:rPr>
              <a:t>flex</a:t>
            </a: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r>
              <a:rPr lang="en" sz="1200">
                <a:solidFill>
                  <a:srgbClr val="D9D9D9"/>
                </a:solidFill>
                <a:latin typeface="Consolas"/>
                <a:ea typeface="Consolas"/>
                <a:cs typeface="Consolas"/>
                <a:sym typeface="Consolas"/>
              </a:rPr>
              <a:t>}</a:t>
            </a:r>
            <a:endParaRPr sz="1200">
              <a:solidFill>
                <a:srgbClr val="D9D9D9"/>
              </a:solidFill>
              <a:latin typeface="Consolas"/>
              <a:ea typeface="Consolas"/>
              <a:cs typeface="Consolas"/>
              <a:sym typeface="Consolas"/>
            </a:endParaRPr>
          </a:p>
          <a:p>
            <a:pPr marL="0" lvl="0" indent="0" algn="l" rtl="0">
              <a:spcBef>
                <a:spcPts val="0"/>
              </a:spcBef>
              <a:spcAft>
                <a:spcPts val="0"/>
              </a:spcAft>
              <a:buNone/>
            </a:pPr>
            <a:endParaRPr sz="1200">
              <a:solidFill>
                <a:srgbClr val="D9D9D9"/>
              </a:solidFill>
            </a:endParaRPr>
          </a:p>
        </p:txBody>
      </p:sp>
      <p:pic>
        <p:nvPicPr>
          <p:cNvPr id="337" name="Google Shape;337;p51"/>
          <p:cNvPicPr preferRelativeResize="0"/>
          <p:nvPr/>
        </p:nvPicPr>
        <p:blipFill rotWithShape="1">
          <a:blip r:embed="rId4">
            <a:alphaModFix/>
          </a:blip>
          <a:srcRect r="51402"/>
          <a:stretch/>
        </p:blipFill>
        <p:spPr>
          <a:xfrm>
            <a:off x="5476875" y="171450"/>
            <a:ext cx="2971800" cy="1352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2"/>
          <p:cNvSpPr txBox="1">
            <a:spLocks noGrp="1"/>
          </p:cNvSpPr>
          <p:nvPr>
            <p:ph type="title"/>
          </p:nvPr>
        </p:nvSpPr>
        <p:spPr>
          <a:xfrm>
            <a:off x="311700" y="162025"/>
            <a:ext cx="398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Grid system</a:t>
            </a:r>
            <a:endParaRPr/>
          </a:p>
        </p:txBody>
      </p:sp>
      <p:sp>
        <p:nvSpPr>
          <p:cNvPr id="343" name="Google Shape;343;p52"/>
          <p:cNvSpPr txBox="1">
            <a:spLocks noGrp="1"/>
          </p:cNvSpPr>
          <p:nvPr>
            <p:ph type="body" idx="1"/>
          </p:nvPr>
        </p:nvSpPr>
        <p:spPr>
          <a:xfrm>
            <a:off x="311700" y="784063"/>
            <a:ext cx="4105200" cy="17802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sz="1400" dirty="0" smtClean="0"/>
              <a:t>We </a:t>
            </a:r>
            <a:r>
              <a:rPr lang="en" sz="1400" dirty="0"/>
              <a:t>just assign how many rows/columns a div should use from the main grid and it will arrange automatically.</a:t>
            </a:r>
            <a:endParaRPr sz="1400" dirty="0"/>
          </a:p>
          <a:p>
            <a:pPr marL="0" lvl="0" indent="0" algn="l" rtl="0">
              <a:spcBef>
                <a:spcPts val="1600"/>
              </a:spcBef>
              <a:spcAft>
                <a:spcPts val="1600"/>
              </a:spcAft>
              <a:buNone/>
            </a:pPr>
            <a:r>
              <a:rPr lang="en" sz="1400" dirty="0"/>
              <a:t>Check </a:t>
            </a:r>
            <a:r>
              <a:rPr lang="en" sz="1400" u="sng" dirty="0">
                <a:solidFill>
                  <a:schemeClr val="hlink"/>
                </a:solidFill>
                <a:hlinkClick r:id="rId3"/>
              </a:rPr>
              <a:t>this tutorial</a:t>
            </a:r>
            <a:r>
              <a:rPr lang="en" sz="1400" dirty="0"/>
              <a:t> to create the site structure easily</a:t>
            </a:r>
            <a:endParaRPr sz="1400" dirty="0"/>
          </a:p>
        </p:txBody>
      </p:sp>
      <p:pic>
        <p:nvPicPr>
          <p:cNvPr id="344" name="Google Shape;344;p52"/>
          <p:cNvPicPr preferRelativeResize="0"/>
          <p:nvPr/>
        </p:nvPicPr>
        <p:blipFill>
          <a:blip r:embed="rId4">
            <a:alphaModFix/>
          </a:blip>
          <a:stretch>
            <a:fillRect/>
          </a:stretch>
        </p:blipFill>
        <p:spPr>
          <a:xfrm>
            <a:off x="993050" y="2878450"/>
            <a:ext cx="3138701" cy="2092475"/>
          </a:xfrm>
          <a:prstGeom prst="rect">
            <a:avLst/>
          </a:prstGeom>
          <a:noFill/>
          <a:ln>
            <a:noFill/>
          </a:ln>
        </p:spPr>
      </p:pic>
      <p:sp>
        <p:nvSpPr>
          <p:cNvPr id="345" name="Google Shape;345;p52"/>
          <p:cNvSpPr txBox="1"/>
          <p:nvPr/>
        </p:nvSpPr>
        <p:spPr>
          <a:xfrm>
            <a:off x="4670625" y="162025"/>
            <a:ext cx="4276200" cy="4847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B6D7A8"/>
                </a:solidFill>
                <a:latin typeface="Consolas"/>
                <a:ea typeface="Consolas"/>
                <a:cs typeface="Consolas"/>
                <a:sym typeface="Consolas"/>
              </a:rPr>
              <a:t>HTML</a:t>
            </a:r>
            <a:endParaRPr sz="1200" dirty="0">
              <a:solidFill>
                <a:srgbClr val="B6D7A8"/>
              </a:solidFill>
              <a:latin typeface="Consolas"/>
              <a:ea typeface="Consolas"/>
              <a:cs typeface="Consolas"/>
              <a:sym typeface="Consolas"/>
            </a:endParaRPr>
          </a:p>
          <a:p>
            <a:pPr marL="0" lvl="0" indent="0" algn="l" rtl="0">
              <a:spcBef>
                <a:spcPts val="0"/>
              </a:spcBef>
              <a:spcAft>
                <a:spcPts val="0"/>
              </a:spcAft>
              <a:buNone/>
            </a:pP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&lt;div class="</a:t>
            </a:r>
            <a:r>
              <a:rPr lang="en" sz="1200" dirty="0">
                <a:solidFill>
                  <a:srgbClr val="D5A6BD"/>
                </a:solidFill>
                <a:latin typeface="Consolas"/>
                <a:ea typeface="Consolas"/>
                <a:cs typeface="Consolas"/>
                <a:sym typeface="Consolas"/>
              </a:rPr>
              <a:t>grid-container</a:t>
            </a:r>
            <a:r>
              <a:rPr lang="en" sz="1200" dirty="0">
                <a:solidFill>
                  <a:srgbClr val="D9D9D9"/>
                </a:solidFill>
                <a:latin typeface="Consolas"/>
                <a:ea typeface="Consolas"/>
                <a:cs typeface="Consolas"/>
                <a:sym typeface="Consolas"/>
              </a:rPr>
              <a:t>"&gt;</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  &lt;div class="</a:t>
            </a:r>
            <a:r>
              <a:rPr lang="en" sz="1200" dirty="0">
                <a:solidFill>
                  <a:srgbClr val="4A86E8"/>
                </a:solidFill>
                <a:latin typeface="Consolas"/>
                <a:ea typeface="Consolas"/>
                <a:cs typeface="Consolas"/>
                <a:sym typeface="Consolas"/>
              </a:rPr>
              <a:t>grid-item1</a:t>
            </a:r>
            <a:r>
              <a:rPr lang="en" sz="1200" dirty="0">
                <a:solidFill>
                  <a:srgbClr val="D9D9D9"/>
                </a:solidFill>
                <a:latin typeface="Consolas"/>
                <a:ea typeface="Consolas"/>
                <a:cs typeface="Consolas"/>
                <a:sym typeface="Consolas"/>
              </a:rPr>
              <a:t>"&gt;1&lt;/div&gt;</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  &lt;div class="grid-item2"&gt;2&lt;/div&gt;</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&lt;/div&gt;</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endParaRPr sz="1200" dirty="0">
              <a:solidFill>
                <a:srgbClr val="D9D9D9"/>
              </a:solidFill>
            </a:endParaRPr>
          </a:p>
          <a:p>
            <a:pPr marL="0" lvl="0" indent="0" algn="l" rtl="0">
              <a:spcBef>
                <a:spcPts val="0"/>
              </a:spcBef>
              <a:spcAft>
                <a:spcPts val="0"/>
              </a:spcAft>
              <a:buNone/>
            </a:pPr>
            <a:endParaRPr sz="1200" dirty="0">
              <a:solidFill>
                <a:srgbClr val="D9D9D9"/>
              </a:solidFill>
            </a:endParaRPr>
          </a:p>
          <a:p>
            <a:pPr marL="0" lvl="0" indent="0" algn="l" rtl="0">
              <a:spcBef>
                <a:spcPts val="0"/>
              </a:spcBef>
              <a:spcAft>
                <a:spcPts val="0"/>
              </a:spcAft>
              <a:buNone/>
            </a:pPr>
            <a:r>
              <a:rPr lang="en" sz="1200" dirty="0">
                <a:solidFill>
                  <a:srgbClr val="9900FF"/>
                </a:solidFill>
              </a:rPr>
              <a:t>CSS</a:t>
            </a:r>
            <a:endParaRPr sz="1200" dirty="0">
              <a:solidFill>
                <a:srgbClr val="9900FF"/>
              </a:solidFill>
            </a:endParaRPr>
          </a:p>
          <a:p>
            <a:pPr marL="0" lvl="0" indent="0" algn="l" rtl="0">
              <a:spcBef>
                <a:spcPts val="0"/>
              </a:spcBef>
              <a:spcAft>
                <a:spcPts val="0"/>
              </a:spcAft>
              <a:buNone/>
            </a:pPr>
            <a:endParaRPr sz="1200" dirty="0">
              <a:solidFill>
                <a:srgbClr val="D9D9D9"/>
              </a:solidFill>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a:t>
            </a:r>
            <a:r>
              <a:rPr lang="en" sz="1200" dirty="0">
                <a:solidFill>
                  <a:srgbClr val="D5A6BD"/>
                </a:solidFill>
                <a:latin typeface="Consolas"/>
                <a:ea typeface="Consolas"/>
                <a:cs typeface="Consolas"/>
                <a:sym typeface="Consolas"/>
              </a:rPr>
              <a:t>grid-container</a:t>
            </a:r>
            <a:r>
              <a:rPr lang="en" sz="1200" dirty="0">
                <a:solidFill>
                  <a:srgbClr val="D9D9D9"/>
                </a:solidFill>
                <a:latin typeface="Consolas"/>
                <a:ea typeface="Consolas"/>
                <a:cs typeface="Consolas"/>
                <a:sym typeface="Consolas"/>
              </a:rPr>
              <a:t> {</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  display: </a:t>
            </a:r>
            <a:r>
              <a:rPr lang="en" sz="1200" dirty="0">
                <a:solidFill>
                  <a:srgbClr val="FFFF00"/>
                </a:solidFill>
                <a:latin typeface="Consolas"/>
                <a:ea typeface="Consolas"/>
                <a:cs typeface="Consolas"/>
                <a:sym typeface="Consolas"/>
              </a:rPr>
              <a:t>grid</a:t>
            </a:r>
            <a:r>
              <a:rPr lang="en" sz="1200" dirty="0">
                <a:solidFill>
                  <a:srgbClr val="D9D9D9"/>
                </a:solidFill>
                <a:latin typeface="Consolas"/>
                <a:ea typeface="Consolas"/>
                <a:cs typeface="Consolas"/>
                <a:sym typeface="Consolas"/>
              </a:rPr>
              <a:t>;</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  grid-template-rows: 100px 100px;</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  grid-template-columns: 100px 100px 100px;</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  grid-gap: 5px;</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a:t>
            </a:r>
            <a:r>
              <a:rPr lang="en" sz="1200" dirty="0">
                <a:solidFill>
                  <a:srgbClr val="4A86E8"/>
                </a:solidFill>
                <a:latin typeface="Consolas"/>
                <a:ea typeface="Consolas"/>
                <a:cs typeface="Consolas"/>
                <a:sym typeface="Consolas"/>
              </a:rPr>
              <a:t>grid-item1</a:t>
            </a:r>
            <a:r>
              <a:rPr lang="en" sz="1200" dirty="0">
                <a:solidFill>
                  <a:srgbClr val="D9D9D9"/>
                </a:solidFill>
                <a:latin typeface="Consolas"/>
                <a:ea typeface="Consolas"/>
                <a:cs typeface="Consolas"/>
                <a:sym typeface="Consolas"/>
              </a:rPr>
              <a:t> {</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  background: blue;</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  border: black 5px solid;</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  grid-column-start: 1; </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  grid-column-end: 5; </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  grid-row-start: 1; </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  grid-row-end: 3;</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endParaRPr sz="1200" dirty="0">
              <a:solidFill>
                <a:srgbClr val="D9D9D9"/>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Fullscreen divs</a:t>
            </a:r>
            <a:endParaRPr/>
          </a:p>
        </p:txBody>
      </p:sp>
      <p:sp>
        <p:nvSpPr>
          <p:cNvPr id="351" name="Google Shape;351;p53"/>
          <p:cNvSpPr txBox="1">
            <a:spLocks noGrp="1"/>
          </p:cNvSpPr>
          <p:nvPr>
            <p:ph type="body" idx="1"/>
          </p:nvPr>
        </p:nvSpPr>
        <p:spPr>
          <a:xfrm>
            <a:off x="311700" y="1152475"/>
            <a:ext cx="42645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Sometimes we want to have </a:t>
            </a:r>
            <a:r>
              <a:rPr lang="en" sz="1600" dirty="0">
                <a:solidFill>
                  <a:srgbClr val="FFE599"/>
                </a:solidFill>
              </a:rPr>
              <a:t>a div that covers the whole screen</a:t>
            </a:r>
            <a:r>
              <a:rPr lang="en" sz="1600" dirty="0"/>
              <a:t> (to make a webapp), instead of a scrolling website (more like regular documents).</a:t>
            </a:r>
            <a:endParaRPr sz="1600" dirty="0"/>
          </a:p>
          <a:p>
            <a:pPr marL="0" lvl="0" indent="0" algn="l" rtl="0">
              <a:spcBef>
                <a:spcPts val="1600"/>
              </a:spcBef>
              <a:spcAft>
                <a:spcPts val="1600"/>
              </a:spcAft>
              <a:buNone/>
            </a:pPr>
            <a:r>
              <a:rPr lang="en" sz="1600" dirty="0"/>
              <a:t>In that case remember to use percentages to define the size of elements, but keep in mind that percentages are relative to the element's parent size, so you must set the size to the &lt;body&gt; and &lt;html&gt; element to use 100%.</a:t>
            </a:r>
            <a:endParaRPr sz="1600" dirty="0"/>
          </a:p>
        </p:txBody>
      </p:sp>
      <p:sp>
        <p:nvSpPr>
          <p:cNvPr id="352" name="Google Shape;352;p53"/>
          <p:cNvSpPr txBox="1"/>
          <p:nvPr/>
        </p:nvSpPr>
        <p:spPr>
          <a:xfrm>
            <a:off x="4670625" y="162025"/>
            <a:ext cx="4276200" cy="48471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D9D9D9"/>
              </a:solidFill>
            </a:endParaRPr>
          </a:p>
          <a:p>
            <a:pPr marL="0" lvl="0" indent="0" algn="l" rtl="0">
              <a:spcBef>
                <a:spcPts val="0"/>
              </a:spcBef>
              <a:spcAft>
                <a:spcPts val="0"/>
              </a:spcAft>
              <a:buNone/>
            </a:pPr>
            <a:r>
              <a:rPr lang="en" sz="1200" dirty="0">
                <a:solidFill>
                  <a:srgbClr val="9900FF"/>
                </a:solidFill>
              </a:rPr>
              <a:t>CSS</a:t>
            </a:r>
            <a:endParaRPr sz="1200" dirty="0">
              <a:solidFill>
                <a:srgbClr val="9900FF"/>
              </a:solidFill>
            </a:endParaRPr>
          </a:p>
          <a:p>
            <a:pPr marL="0" lvl="0" indent="0" algn="l" rtl="0">
              <a:spcBef>
                <a:spcPts val="0"/>
              </a:spcBef>
              <a:spcAft>
                <a:spcPts val="0"/>
              </a:spcAft>
              <a:buNone/>
            </a:pPr>
            <a:endParaRPr sz="1200" dirty="0">
              <a:solidFill>
                <a:srgbClr val="D9D9D9"/>
              </a:solidFill>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html, body {</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	width: 100%;</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	height: 100%;</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div {</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	margin: 0;</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	padding: 0;</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#main {</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	width: 100%;</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	height: 100%;</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r>
              <a:rPr lang="en" sz="1200" dirty="0">
                <a:solidFill>
                  <a:srgbClr val="D9D9D9"/>
                </a:solidFill>
                <a:latin typeface="Consolas"/>
                <a:ea typeface="Consolas"/>
                <a:cs typeface="Consolas"/>
                <a:sym typeface="Consolas"/>
              </a:rPr>
              <a:t>}</a:t>
            </a: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endParaRPr sz="1200" dirty="0">
              <a:solidFill>
                <a:srgbClr val="D9D9D9"/>
              </a:solidFill>
              <a:latin typeface="Consolas"/>
              <a:ea typeface="Consolas"/>
              <a:cs typeface="Consolas"/>
              <a:sym typeface="Consolas"/>
            </a:endParaRPr>
          </a:p>
          <a:p>
            <a:pPr marL="0" lvl="0" indent="0" algn="l" rtl="0">
              <a:spcBef>
                <a:spcPts val="0"/>
              </a:spcBef>
              <a:spcAft>
                <a:spcPts val="0"/>
              </a:spcAft>
              <a:buNone/>
            </a:pPr>
            <a:endParaRPr sz="1200" dirty="0">
              <a:solidFill>
                <a:srgbClr val="D9D9D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311700" y="48430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Tools</a:t>
            </a:r>
            <a:endParaRPr dirty="0"/>
          </a:p>
        </p:txBody>
      </p:sp>
      <p:sp>
        <p:nvSpPr>
          <p:cNvPr id="113" name="Google Shape;113;p18"/>
          <p:cNvSpPr txBox="1">
            <a:spLocks noGrp="1"/>
          </p:cNvSpPr>
          <p:nvPr>
            <p:ph type="body" idx="1"/>
          </p:nvPr>
        </p:nvSpPr>
        <p:spPr>
          <a:xfrm>
            <a:off x="311700" y="1203161"/>
            <a:ext cx="8520600" cy="377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What do we need to start:</a:t>
            </a:r>
            <a:endParaRPr sz="2000" dirty="0"/>
          </a:p>
          <a:p>
            <a:pPr marL="457200" lvl="0" indent="-355600" algn="l" rtl="0">
              <a:spcBef>
                <a:spcPts val="0"/>
              </a:spcBef>
              <a:spcAft>
                <a:spcPts val="0"/>
              </a:spcAft>
              <a:buSzPts val="2000"/>
              <a:buChar char="●"/>
            </a:pPr>
            <a:r>
              <a:rPr lang="en" sz="2000" dirty="0"/>
              <a:t>a good web-browser (Chrome or Firefox)</a:t>
            </a:r>
            <a:endParaRPr sz="2000" dirty="0"/>
          </a:p>
          <a:p>
            <a:pPr marL="457200" lvl="0" indent="-355600" algn="l" rtl="0">
              <a:spcBef>
                <a:spcPts val="0"/>
              </a:spcBef>
              <a:spcAft>
                <a:spcPts val="0"/>
              </a:spcAft>
              <a:buSzPts val="2000"/>
              <a:buChar char="●"/>
            </a:pPr>
            <a:r>
              <a:rPr lang="en" sz="2000" dirty="0"/>
              <a:t>a good text editor like:</a:t>
            </a:r>
            <a:endParaRPr sz="2000" dirty="0"/>
          </a:p>
          <a:p>
            <a:pPr marL="914400" lvl="1" indent="-355600" algn="l" rtl="0">
              <a:spcBef>
                <a:spcPts val="0"/>
              </a:spcBef>
              <a:spcAft>
                <a:spcPts val="0"/>
              </a:spcAft>
              <a:buSzPts val="2000"/>
              <a:buChar char="○"/>
            </a:pPr>
            <a:r>
              <a:rPr lang="en" sz="2000" u="sng" dirty="0">
                <a:solidFill>
                  <a:schemeClr val="hlink"/>
                </a:solidFill>
                <a:hlinkClick r:id="rId3"/>
              </a:rPr>
              <a:t>VSCode</a:t>
            </a:r>
            <a:r>
              <a:rPr lang="en" sz="2000" dirty="0"/>
              <a:t> (cross platform)</a:t>
            </a:r>
            <a:endParaRPr sz="2000" dirty="0"/>
          </a:p>
          <a:p>
            <a:pPr marL="914400" lvl="1" indent="-355600" algn="l" rtl="0">
              <a:spcBef>
                <a:spcPts val="0"/>
              </a:spcBef>
              <a:spcAft>
                <a:spcPts val="0"/>
              </a:spcAft>
              <a:buSzPts val="2000"/>
              <a:buChar char="○"/>
            </a:pPr>
            <a:r>
              <a:rPr lang="en" sz="2000" u="sng" dirty="0">
                <a:solidFill>
                  <a:schemeClr val="accent5"/>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Notepad++</a:t>
            </a:r>
            <a:r>
              <a:rPr lang="en" sz="2000" dirty="0"/>
              <a:t> (win)</a:t>
            </a:r>
            <a:endParaRPr sz="2000" dirty="0"/>
          </a:p>
          <a:p>
            <a:pPr marL="914400" lvl="1" indent="-355600" algn="l" rtl="0">
              <a:spcBef>
                <a:spcPts val="0"/>
              </a:spcBef>
              <a:spcAft>
                <a:spcPts val="0"/>
              </a:spcAft>
              <a:buSzPts val="2000"/>
              <a:buChar char="○"/>
            </a:pPr>
            <a:r>
              <a:rPr lang="en" sz="2000" dirty="0"/>
              <a:t>textWrangler (osx)</a:t>
            </a:r>
            <a:endParaRPr sz="2000" dirty="0"/>
          </a:p>
          <a:p>
            <a:pPr marL="914400" lvl="1" indent="-355600" algn="l" rtl="0">
              <a:spcBef>
                <a:spcPts val="0"/>
              </a:spcBef>
              <a:spcAft>
                <a:spcPts val="0"/>
              </a:spcAft>
              <a:buSzPts val="2000"/>
              <a:buChar char="○"/>
            </a:pPr>
            <a:r>
              <a:rPr lang="en" sz="2000" u="sng" dirty="0">
                <a:solidFill>
                  <a:schemeClr val="hlink"/>
                </a:solidFill>
                <a:hlinkClick r:id="rId5"/>
              </a:rPr>
              <a:t>sublime text</a:t>
            </a:r>
            <a:r>
              <a:rPr lang="en" sz="2000" dirty="0"/>
              <a:t> (cross platform)</a:t>
            </a:r>
            <a:endParaRPr sz="2000" dirty="0"/>
          </a:p>
          <a:p>
            <a:pPr marL="914400" lvl="1" indent="-355600" algn="l" rtl="0">
              <a:spcBef>
                <a:spcPts val="0"/>
              </a:spcBef>
              <a:spcAft>
                <a:spcPts val="0"/>
              </a:spcAft>
              <a:buSzPts val="2000"/>
              <a:buChar char="○"/>
            </a:pPr>
            <a:r>
              <a:rPr lang="en" sz="2000" u="sng" dirty="0">
                <a:solidFill>
                  <a:schemeClr val="hlink"/>
                </a:solidFill>
                <a:hlinkClick r:id="rId6"/>
              </a:rPr>
              <a:t>ecode</a:t>
            </a:r>
            <a:r>
              <a:rPr lang="en" sz="2000" dirty="0"/>
              <a:t> (cross platform)</a:t>
            </a:r>
            <a:endParaRPr sz="2000" dirty="0"/>
          </a:p>
          <a:p>
            <a:pPr marL="457200" lvl="0" indent="-355600" algn="l" rtl="0">
              <a:spcBef>
                <a:spcPts val="0"/>
              </a:spcBef>
              <a:spcAft>
                <a:spcPts val="0"/>
              </a:spcAft>
              <a:buSzPts val="2000"/>
              <a:buChar char="●"/>
            </a:pPr>
            <a:r>
              <a:rPr lang="en" sz="2000" u="sng" dirty="0">
                <a:solidFill>
                  <a:schemeClr val="accent5"/>
                </a:solid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the example HTML code</a:t>
            </a:r>
            <a:r>
              <a:rPr lang="en" sz="2000" dirty="0"/>
              <a:t> to start</a:t>
            </a:r>
            <a:endParaRPr sz="2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Trick to center</a:t>
            </a:r>
            <a:endParaRPr/>
          </a:p>
        </p:txBody>
      </p:sp>
      <p:sp>
        <p:nvSpPr>
          <p:cNvPr id="358" name="Google Shape;358;p54"/>
          <p:cNvSpPr txBox="1">
            <a:spLocks noGrp="1"/>
          </p:cNvSpPr>
          <p:nvPr>
            <p:ph type="body" idx="1"/>
          </p:nvPr>
        </p:nvSpPr>
        <p:spPr>
          <a:xfrm>
            <a:off x="395900" y="1868194"/>
            <a:ext cx="7931100" cy="1247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dirty="0" smtClean="0">
                <a:latin typeface="Consolas"/>
                <a:ea typeface="Consolas"/>
                <a:cs typeface="Consolas"/>
                <a:sym typeface="Consolas"/>
              </a:rPr>
              <a:t>horizontal-and-vertical-centering </a:t>
            </a:r>
            <a:r>
              <a:rPr lang="en" b="1" dirty="0">
                <a:latin typeface="Consolas"/>
                <a:ea typeface="Consolas"/>
                <a:cs typeface="Consolas"/>
                <a:sym typeface="Consolas"/>
              </a:rPr>
              <a:t>{</a:t>
            </a:r>
            <a:endParaRPr b="1" dirty="0">
              <a:latin typeface="Consolas"/>
              <a:ea typeface="Consolas"/>
              <a:cs typeface="Consolas"/>
              <a:sym typeface="Consolas"/>
            </a:endParaRPr>
          </a:p>
          <a:p>
            <a:pPr marL="0" lvl="0" indent="0" algn="l" rtl="0">
              <a:lnSpc>
                <a:spcPct val="100000"/>
              </a:lnSpc>
              <a:spcBef>
                <a:spcPts val="0"/>
              </a:spcBef>
              <a:spcAft>
                <a:spcPts val="0"/>
              </a:spcAft>
              <a:buNone/>
            </a:pPr>
            <a:r>
              <a:rPr lang="en" b="1" dirty="0">
                <a:latin typeface="Consolas"/>
                <a:ea typeface="Consolas"/>
                <a:cs typeface="Consolas"/>
                <a:sym typeface="Consolas"/>
              </a:rPr>
              <a:t>  display: flex;</a:t>
            </a:r>
            <a:endParaRPr b="1" dirty="0">
              <a:latin typeface="Consolas"/>
              <a:ea typeface="Consolas"/>
              <a:cs typeface="Consolas"/>
              <a:sym typeface="Consolas"/>
            </a:endParaRPr>
          </a:p>
          <a:p>
            <a:pPr marL="0" lvl="0" indent="0" algn="l" rtl="0">
              <a:lnSpc>
                <a:spcPct val="100000"/>
              </a:lnSpc>
              <a:spcBef>
                <a:spcPts val="0"/>
              </a:spcBef>
              <a:spcAft>
                <a:spcPts val="0"/>
              </a:spcAft>
              <a:buNone/>
            </a:pPr>
            <a:r>
              <a:rPr lang="en" b="1" dirty="0">
                <a:latin typeface="Consolas"/>
                <a:ea typeface="Consolas"/>
                <a:cs typeface="Consolas"/>
                <a:sym typeface="Consolas"/>
              </a:rPr>
              <a:t>  justify-content: center;</a:t>
            </a:r>
            <a:endParaRPr b="1" dirty="0">
              <a:latin typeface="Consolas"/>
              <a:ea typeface="Consolas"/>
              <a:cs typeface="Consolas"/>
              <a:sym typeface="Consolas"/>
            </a:endParaRPr>
          </a:p>
          <a:p>
            <a:pPr marL="0" lvl="0" indent="0" algn="l" rtl="0">
              <a:lnSpc>
                <a:spcPct val="100000"/>
              </a:lnSpc>
              <a:spcBef>
                <a:spcPts val="0"/>
              </a:spcBef>
              <a:spcAft>
                <a:spcPts val="0"/>
              </a:spcAft>
              <a:buNone/>
            </a:pPr>
            <a:r>
              <a:rPr lang="en" b="1" dirty="0">
                <a:latin typeface="Consolas"/>
                <a:ea typeface="Consolas"/>
                <a:cs typeface="Consolas"/>
                <a:sym typeface="Consolas"/>
              </a:rPr>
              <a:t>  align-items: center;</a:t>
            </a:r>
            <a:endParaRPr b="1" dirty="0">
              <a:latin typeface="Consolas"/>
              <a:ea typeface="Consolas"/>
              <a:cs typeface="Consolas"/>
              <a:sym typeface="Consolas"/>
            </a:endParaRPr>
          </a:p>
          <a:p>
            <a:pPr marL="0" lvl="0" indent="0" algn="l" rtl="0">
              <a:lnSpc>
                <a:spcPct val="100000"/>
              </a:lnSpc>
              <a:spcBef>
                <a:spcPts val="0"/>
              </a:spcBef>
              <a:spcAft>
                <a:spcPts val="0"/>
              </a:spcAft>
              <a:buNone/>
            </a:pPr>
            <a:r>
              <a:rPr lang="en" b="1" dirty="0">
                <a:latin typeface="Consolas"/>
                <a:ea typeface="Consolas"/>
                <a:cs typeface="Consolas"/>
                <a:sym typeface="Consolas"/>
              </a:rPr>
              <a:t>}</a:t>
            </a:r>
            <a:endParaRPr b="1" dirty="0">
              <a:latin typeface="Consolas"/>
              <a:ea typeface="Consolas"/>
              <a:cs typeface="Consolas"/>
              <a:sym typeface="Consolas"/>
            </a:endParaRPr>
          </a:p>
          <a:p>
            <a:pPr marL="0" lvl="0" indent="0" algn="l" rtl="0">
              <a:spcBef>
                <a:spcPts val="0"/>
              </a:spcBef>
              <a:spcAft>
                <a:spcPts val="1600"/>
              </a:spcAft>
              <a:buNone/>
            </a:pPr>
            <a:endParaRPr dirty="0"/>
          </a:p>
        </p:txBody>
      </p:sp>
      <p:sp>
        <p:nvSpPr>
          <p:cNvPr id="359" name="Google Shape;359;p54"/>
          <p:cNvSpPr txBox="1"/>
          <p:nvPr/>
        </p:nvSpPr>
        <p:spPr>
          <a:xfrm>
            <a:off x="477150" y="1319213"/>
            <a:ext cx="7615800" cy="7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tx1"/>
                </a:solidFill>
              </a:rPr>
              <a:t>Centering divs can be hard sometimes, use this trick:</a:t>
            </a:r>
            <a:endParaRPr sz="2400" dirty="0">
              <a:solidFill>
                <a:schemeClr val="tx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CSS further reading</a:t>
            </a:r>
            <a:endParaRPr/>
          </a:p>
        </p:txBody>
      </p:sp>
      <p:sp>
        <p:nvSpPr>
          <p:cNvPr id="365" name="Google Shape;365;p55"/>
          <p:cNvSpPr txBox="1">
            <a:spLocks noGrp="1"/>
          </p:cNvSpPr>
          <p:nvPr>
            <p:ph type="body" idx="1"/>
          </p:nvPr>
        </p:nvSpPr>
        <p:spPr>
          <a:xfrm>
            <a:off x="311700" y="1152475"/>
            <a:ext cx="8520600" cy="374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There are many more rules for selectors.</a:t>
            </a:r>
            <a:endParaRPr sz="1600"/>
          </a:p>
          <a:p>
            <a:pPr marL="0" lvl="0" indent="0" algn="l" rtl="0">
              <a:spcBef>
                <a:spcPts val="1600"/>
              </a:spcBef>
              <a:spcAft>
                <a:spcPts val="0"/>
              </a:spcAft>
              <a:buNone/>
            </a:pPr>
            <a:r>
              <a:rPr lang="en" sz="1600"/>
              <a:t>Check some of the links to understand them better.</a:t>
            </a:r>
            <a:endParaRPr sz="1600"/>
          </a:p>
          <a:p>
            <a:pPr marL="0" lvl="0" indent="0" algn="l" rtl="0">
              <a:spcBef>
                <a:spcPts val="1600"/>
              </a:spcBef>
              <a:spcAft>
                <a:spcPts val="0"/>
              </a:spcAft>
              <a:buNone/>
            </a:pPr>
            <a:r>
              <a:rPr lang="en" sz="1600" u="sng">
                <a:solidFill>
                  <a:schemeClr val="hlink"/>
                </a:solidFill>
                <a:hlinkClick r:id="rId3"/>
              </a:rPr>
              <a:t>One line layouts tutorials</a:t>
            </a:r>
            <a:endParaRPr sz="1600"/>
          </a:p>
          <a:p>
            <a:pPr marL="0" lvl="0" indent="0" algn="l" rtl="0">
              <a:spcBef>
                <a:spcPts val="1600"/>
              </a:spcBef>
              <a:spcAft>
                <a:spcPts val="0"/>
              </a:spcAft>
              <a:buNone/>
            </a:pPr>
            <a:r>
              <a:rPr lang="en" sz="1600" u="sng">
                <a:solidFill>
                  <a:schemeClr val="hlink"/>
                </a:solidFill>
                <a:hlinkClick r:id="rId4"/>
              </a:rPr>
              <a:t>Understanding the Box Model</a:t>
            </a:r>
            <a:r>
              <a:rPr lang="en" sz="1600"/>
              <a:t>: a good explanation of how to position the information on your document.</a:t>
            </a:r>
            <a:endParaRPr sz="1600"/>
          </a:p>
          <a:p>
            <a:pPr marL="0" lvl="0" indent="0" algn="l" rtl="0">
              <a:spcBef>
                <a:spcPts val="1600"/>
              </a:spcBef>
              <a:spcAft>
                <a:spcPts val="0"/>
              </a:spcAft>
              <a:buNone/>
            </a:pPr>
            <a:r>
              <a:rPr lang="en" sz="1600" u="sng">
                <a:solidFill>
                  <a:schemeClr val="hlink"/>
                </a:solidFill>
                <a:hlinkClick r:id="rId5"/>
              </a:rPr>
              <a:t>All CSS Selectors</a:t>
            </a:r>
            <a:r>
              <a:rPr lang="en" sz="1600"/>
              <a:t>: the CSS selectors specification page.</a:t>
            </a:r>
            <a:endParaRPr sz="1600"/>
          </a:p>
          <a:p>
            <a:pPr marL="0" lvl="0" indent="0" algn="l" rtl="0">
              <a:spcBef>
                <a:spcPts val="1600"/>
              </a:spcBef>
              <a:spcAft>
                <a:spcPts val="0"/>
              </a:spcAft>
              <a:buNone/>
            </a:pPr>
            <a:r>
              <a:rPr lang="en" sz="1600" u="sng">
                <a:solidFill>
                  <a:schemeClr val="hlink"/>
                </a:solidFill>
                <a:hlinkClick r:id="rId6"/>
              </a:rPr>
              <a:t>CSS Transition</a:t>
            </a:r>
            <a:r>
              <a:rPr lang="en" sz="1600"/>
              <a:t>: how to make animations just using CSS</a:t>
            </a:r>
            <a:endParaRPr sz="1600"/>
          </a:p>
          <a:p>
            <a:pPr marL="0" lvl="0" indent="0" algn="l" rtl="0">
              <a:spcBef>
                <a:spcPts val="1600"/>
              </a:spcBef>
              <a:spcAft>
                <a:spcPts val="1600"/>
              </a:spcAft>
              <a:buNone/>
            </a:pPr>
            <a:r>
              <a:rPr lang="en" sz="1600" u="sng">
                <a:solidFill>
                  <a:schemeClr val="hlink"/>
                </a:solidFill>
                <a:hlinkClick r:id="rId7"/>
              </a:rPr>
              <a:t>TailwindCSS</a:t>
            </a:r>
            <a:r>
              <a:rPr lang="en" sz="1600"/>
              <a:t>: a CSS Framework</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t>Technologies</a:t>
            </a:r>
            <a:endParaRPr sz="3600" b="1" dirty="0"/>
          </a:p>
        </p:txBody>
      </p:sp>
      <p:sp>
        <p:nvSpPr>
          <p:cNvPr id="371" name="Google Shape;371;p56"/>
          <p:cNvSpPr txBox="1">
            <a:spLocks noGrp="1"/>
          </p:cNvSpPr>
          <p:nvPr>
            <p:ph type="body" idx="1"/>
          </p:nvPr>
        </p:nvSpPr>
        <p:spPr>
          <a:xfrm>
            <a:off x="457200" y="1342444"/>
            <a:ext cx="4671300" cy="1832700"/>
          </a:xfrm>
          <a:prstGeom prst="rect">
            <a:avLst/>
          </a:prstGeom>
          <a:noFill/>
          <a:ln>
            <a:noFill/>
          </a:ln>
        </p:spPr>
        <p:txBody>
          <a:bodyPr spcFirstLastPara="1" wrap="square" lIns="91425" tIns="91425" rIns="91425" bIns="91425" anchor="t" anchorCtr="0">
            <a:noAutofit/>
          </a:bodyPr>
          <a:lstStyle/>
          <a:p>
            <a:pPr marL="457200" lvl="0" indent="-533400" algn="l" rtl="0">
              <a:spcBef>
                <a:spcPts val="0"/>
              </a:spcBef>
              <a:spcAft>
                <a:spcPts val="0"/>
              </a:spcAft>
              <a:buSzPts val="4800"/>
              <a:buChar char="●"/>
            </a:pPr>
            <a:r>
              <a:rPr lang="en" sz="3600" dirty="0"/>
              <a:t>HTML</a:t>
            </a:r>
            <a:endParaRPr sz="3600" dirty="0"/>
          </a:p>
          <a:p>
            <a:pPr marL="457200" lvl="0" indent="-533400" algn="l" rtl="0">
              <a:spcBef>
                <a:spcPts val="1600"/>
              </a:spcBef>
              <a:spcAft>
                <a:spcPts val="0"/>
              </a:spcAft>
              <a:buSzPts val="4800"/>
              <a:buChar char="●"/>
            </a:pPr>
            <a:r>
              <a:rPr lang="en" sz="3600" dirty="0"/>
              <a:t>CSS</a:t>
            </a:r>
            <a:endParaRPr sz="3600" dirty="0"/>
          </a:p>
          <a:p>
            <a:pPr marL="457200" lvl="0" indent="-533400" algn="l" rtl="0">
              <a:spcBef>
                <a:spcPts val="1600"/>
              </a:spcBef>
              <a:spcAft>
                <a:spcPts val="1600"/>
              </a:spcAft>
              <a:buSzPts val="4800"/>
              <a:buChar char="●"/>
            </a:pPr>
            <a:r>
              <a:rPr lang="en" sz="3600" dirty="0">
                <a:solidFill>
                  <a:srgbClr val="F1C232"/>
                </a:solidFill>
              </a:rPr>
              <a:t>Javascript</a:t>
            </a:r>
            <a:endParaRPr sz="3600" dirty="0">
              <a:solidFill>
                <a:srgbClr val="F1C232"/>
              </a:solidFill>
            </a:endParaRPr>
          </a:p>
        </p:txBody>
      </p:sp>
      <p:pic>
        <p:nvPicPr>
          <p:cNvPr id="372" name="Google Shape;372;p56"/>
          <p:cNvPicPr preferRelativeResize="0"/>
          <p:nvPr/>
        </p:nvPicPr>
        <p:blipFill>
          <a:blip r:embed="rId3">
            <a:alphaModFix/>
          </a:blip>
          <a:stretch>
            <a:fillRect/>
          </a:stretch>
        </p:blipFill>
        <p:spPr>
          <a:xfrm>
            <a:off x="3828867" y="1247575"/>
            <a:ext cx="4593949" cy="2503700"/>
          </a:xfrm>
          <a:prstGeom prst="rect">
            <a:avLst/>
          </a:prstGeom>
          <a:noFill/>
          <a:ln w="38100" cap="flat" cmpd="sng">
            <a:solidFill>
              <a:srgbClr val="000000"/>
            </a:solidFill>
            <a:prstDash val="solid"/>
            <a:round/>
            <a:headEnd type="none" w="sm" len="sm"/>
            <a:tailEnd type="none" w="sm" len="s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7"/>
          <p:cNvSpPr txBox="1">
            <a:spLocks noGrp="1"/>
          </p:cNvSpPr>
          <p:nvPr>
            <p:ph type="title"/>
          </p:nvPr>
        </p:nvSpPr>
        <p:spPr>
          <a:xfrm>
            <a:off x="311700" y="1783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Interactivity</a:t>
            </a:r>
            <a:endParaRPr/>
          </a:p>
        </p:txBody>
      </p:sp>
      <p:sp>
        <p:nvSpPr>
          <p:cNvPr id="378" name="Google Shape;378;p57"/>
          <p:cNvSpPr txBox="1">
            <a:spLocks noGrp="1"/>
          </p:cNvSpPr>
          <p:nvPr>
            <p:ph type="body" idx="1"/>
          </p:nvPr>
        </p:nvSpPr>
        <p:spPr>
          <a:xfrm>
            <a:off x="311700" y="821050"/>
            <a:ext cx="4326900" cy="37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the web was already being used they realize people wanted to interact with the websites in a more meaningful way.</a:t>
            </a:r>
            <a:endParaRPr/>
          </a:p>
          <a:p>
            <a:pPr marL="0" lvl="0" indent="0" algn="l" rtl="0">
              <a:spcBef>
                <a:spcPts val="1600"/>
              </a:spcBef>
              <a:spcAft>
                <a:spcPts val="0"/>
              </a:spcAft>
              <a:buNone/>
            </a:pPr>
            <a:r>
              <a:rPr lang="en"/>
              <a:t>So they added an Interpreter to execute a script language that could modify the content of the web dynamically.</a:t>
            </a:r>
            <a:endParaRPr/>
          </a:p>
          <a:p>
            <a:pPr marL="0" lvl="0" indent="0" algn="l" rtl="0">
              <a:spcBef>
                <a:spcPts val="1600"/>
              </a:spcBef>
              <a:spcAft>
                <a:spcPts val="1600"/>
              </a:spcAft>
              <a:buNone/>
            </a:pPr>
            <a:r>
              <a:rPr lang="en"/>
              <a:t>Brendan Eich was tasked to develop it in one week and it has become one of the most important languages.</a:t>
            </a:r>
            <a:endParaRPr/>
          </a:p>
        </p:txBody>
      </p:sp>
      <p:pic>
        <p:nvPicPr>
          <p:cNvPr id="379" name="Google Shape;379;p57"/>
          <p:cNvPicPr preferRelativeResize="0"/>
          <p:nvPr/>
        </p:nvPicPr>
        <p:blipFill>
          <a:blip r:embed="rId3">
            <a:alphaModFix/>
          </a:blip>
          <a:stretch>
            <a:fillRect/>
          </a:stretch>
        </p:blipFill>
        <p:spPr>
          <a:xfrm>
            <a:off x="4791000" y="903425"/>
            <a:ext cx="4200599" cy="2742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a:t>
            </a:r>
            <a:endParaRPr/>
          </a:p>
        </p:txBody>
      </p:sp>
      <p:sp>
        <p:nvSpPr>
          <p:cNvPr id="385" name="Google Shape;385;p58"/>
          <p:cNvSpPr txBox="1">
            <a:spLocks noGrp="1"/>
          </p:cNvSpPr>
          <p:nvPr>
            <p:ph type="body" idx="1"/>
          </p:nvPr>
        </p:nvSpPr>
        <p:spPr>
          <a:xfrm>
            <a:off x="311700" y="1152475"/>
            <a:ext cx="5422200" cy="364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A regular programming language, </a:t>
            </a:r>
            <a:r>
              <a:rPr lang="en" sz="1500" dirty="0">
                <a:solidFill>
                  <a:srgbClr val="D9EAD3"/>
                </a:solidFill>
              </a:rPr>
              <a:t>easy to start</a:t>
            </a:r>
            <a:r>
              <a:rPr lang="en" sz="1500" dirty="0"/>
              <a:t>, </a:t>
            </a:r>
            <a:r>
              <a:rPr lang="en" sz="1500" dirty="0">
                <a:solidFill>
                  <a:srgbClr val="EA9999"/>
                </a:solidFill>
              </a:rPr>
              <a:t>hard to master</a:t>
            </a:r>
            <a:r>
              <a:rPr lang="en" sz="1500" dirty="0"/>
              <a:t>.</a:t>
            </a:r>
            <a:endParaRPr sz="1500" dirty="0"/>
          </a:p>
          <a:p>
            <a:pPr marL="0" lvl="0" indent="0" algn="l" rtl="0">
              <a:spcBef>
                <a:spcPts val="1600"/>
              </a:spcBef>
              <a:spcAft>
                <a:spcPts val="0"/>
              </a:spcAft>
              <a:buNone/>
            </a:pPr>
            <a:r>
              <a:rPr lang="en" sz="1500" dirty="0"/>
              <a:t>Allows to give some </a:t>
            </a:r>
            <a:r>
              <a:rPr lang="en" sz="1500" dirty="0">
                <a:solidFill>
                  <a:srgbClr val="FFE599"/>
                </a:solidFill>
              </a:rPr>
              <a:t>interactivity </a:t>
            </a:r>
            <a:r>
              <a:rPr lang="en" sz="1500" dirty="0"/>
              <a:t>to the elements on the web.</a:t>
            </a:r>
            <a:endParaRPr sz="1500" dirty="0"/>
          </a:p>
          <a:p>
            <a:pPr marL="0" lvl="0" indent="0" algn="l" rtl="0">
              <a:spcBef>
                <a:spcPts val="1600"/>
              </a:spcBef>
              <a:spcAft>
                <a:spcPts val="0"/>
              </a:spcAft>
              <a:buClr>
                <a:schemeClr val="dk1"/>
              </a:buClr>
              <a:buSzPts val="1100"/>
              <a:buFont typeface="Arial"/>
              <a:buNone/>
            </a:pPr>
            <a:r>
              <a:rPr lang="en" sz="1500" dirty="0"/>
              <a:t>Syntax similar to C or Java but with no types.</a:t>
            </a:r>
            <a:endParaRPr sz="1500" dirty="0"/>
          </a:p>
          <a:p>
            <a:pPr marL="0" lvl="0" indent="0" algn="l" rtl="0">
              <a:spcBef>
                <a:spcPts val="1600"/>
              </a:spcBef>
              <a:spcAft>
                <a:spcPts val="0"/>
              </a:spcAft>
              <a:buNone/>
            </a:pPr>
            <a:r>
              <a:rPr lang="en" sz="1500" dirty="0"/>
              <a:t>You can change the content of the HTML or the CSS applied to an element.</a:t>
            </a:r>
            <a:endParaRPr sz="1500" dirty="0"/>
          </a:p>
          <a:p>
            <a:pPr marL="0" lvl="0" indent="0" algn="l" rtl="0">
              <a:spcBef>
                <a:spcPts val="1600"/>
              </a:spcBef>
              <a:spcAft>
                <a:spcPts val="1600"/>
              </a:spcAft>
              <a:buNone/>
            </a:pPr>
            <a:r>
              <a:rPr lang="en" sz="1500" dirty="0"/>
              <a:t>You can even send or retrieve information from the internet to update the content of the web without reloading the page.</a:t>
            </a:r>
            <a:endParaRPr sz="1500" dirty="0"/>
          </a:p>
        </p:txBody>
      </p:sp>
      <p:sp>
        <p:nvSpPr>
          <p:cNvPr id="386" name="Google Shape;386;p58"/>
          <p:cNvSpPr txBox="1">
            <a:spLocks noGrp="1"/>
          </p:cNvSpPr>
          <p:nvPr>
            <p:ph type="body" idx="4294967295"/>
          </p:nvPr>
        </p:nvSpPr>
        <p:spPr>
          <a:xfrm>
            <a:off x="5612135" y="829893"/>
            <a:ext cx="2974975" cy="3819525"/>
          </a:xfrm>
          <a:prstGeom prst="rect">
            <a:avLst/>
          </a:prstGeom>
          <a:solidFill>
            <a:srgbClr val="000000"/>
          </a:solidFill>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500" dirty="0">
                <a:solidFill>
                  <a:srgbClr val="9FC5E8"/>
                </a:solidFill>
                <a:latin typeface="Consolas"/>
                <a:ea typeface="Consolas"/>
                <a:cs typeface="Consolas"/>
                <a:sym typeface="Consolas"/>
              </a:rPr>
              <a:t>var </a:t>
            </a:r>
            <a:r>
              <a:rPr lang="en" sz="1500" dirty="0">
                <a:solidFill>
                  <a:schemeClr val="bg1"/>
                </a:solidFill>
                <a:latin typeface="Consolas"/>
                <a:ea typeface="Consolas"/>
                <a:cs typeface="Consolas"/>
                <a:sym typeface="Consolas"/>
              </a:rPr>
              <a:t>my_number = 10;</a:t>
            </a:r>
            <a:br>
              <a:rPr lang="en" sz="1500" dirty="0">
                <a:solidFill>
                  <a:schemeClr val="bg1"/>
                </a:solidFill>
                <a:latin typeface="Consolas"/>
                <a:ea typeface="Consolas"/>
                <a:cs typeface="Consolas"/>
                <a:sym typeface="Consolas"/>
              </a:rPr>
            </a:br>
            <a:r>
              <a:rPr lang="en" sz="1500" dirty="0">
                <a:latin typeface="Consolas"/>
                <a:ea typeface="Consolas"/>
                <a:cs typeface="Consolas"/>
                <a:sym typeface="Consolas"/>
              </a:rPr>
              <a:t/>
            </a:r>
            <a:br>
              <a:rPr lang="en" sz="1500" dirty="0">
                <a:latin typeface="Consolas"/>
                <a:ea typeface="Consolas"/>
                <a:cs typeface="Consolas"/>
                <a:sym typeface="Consolas"/>
              </a:rPr>
            </a:br>
            <a:r>
              <a:rPr lang="en" sz="1500" dirty="0">
                <a:solidFill>
                  <a:srgbClr val="9FC5E8"/>
                </a:solidFill>
                <a:latin typeface="Consolas"/>
                <a:ea typeface="Consolas"/>
                <a:cs typeface="Consolas"/>
                <a:sym typeface="Consolas"/>
              </a:rPr>
              <a:t>function</a:t>
            </a:r>
            <a:r>
              <a:rPr lang="en" sz="1500" dirty="0">
                <a:latin typeface="Consolas"/>
                <a:ea typeface="Consolas"/>
                <a:cs typeface="Consolas"/>
                <a:sym typeface="Consolas"/>
              </a:rPr>
              <a:t> </a:t>
            </a:r>
            <a:r>
              <a:rPr lang="en" sz="1500" dirty="0">
                <a:solidFill>
                  <a:schemeClr val="bg1"/>
                </a:solidFill>
                <a:latin typeface="Consolas"/>
                <a:ea typeface="Consolas"/>
                <a:cs typeface="Consolas"/>
                <a:sym typeface="Consolas"/>
              </a:rPr>
              <a:t>say( str )</a:t>
            </a:r>
            <a:br>
              <a:rPr lang="en" sz="1500" dirty="0">
                <a:solidFill>
                  <a:schemeClr val="bg1"/>
                </a:solidFill>
                <a:latin typeface="Consolas"/>
                <a:ea typeface="Consolas"/>
                <a:cs typeface="Consolas"/>
                <a:sym typeface="Consolas"/>
              </a:rPr>
            </a:br>
            <a:r>
              <a:rPr lang="en" sz="1500" dirty="0">
                <a:solidFill>
                  <a:schemeClr val="bg1"/>
                </a:solidFill>
                <a:latin typeface="Consolas"/>
                <a:ea typeface="Consolas"/>
                <a:cs typeface="Consolas"/>
                <a:sym typeface="Consolas"/>
              </a:rPr>
              <a:t>{</a:t>
            </a:r>
            <a:br>
              <a:rPr lang="en" sz="1500" dirty="0">
                <a:solidFill>
                  <a:schemeClr val="bg1"/>
                </a:solidFill>
                <a:latin typeface="Consolas"/>
                <a:ea typeface="Consolas"/>
                <a:cs typeface="Consolas"/>
                <a:sym typeface="Consolas"/>
              </a:rPr>
            </a:br>
            <a:r>
              <a:rPr lang="en" sz="1500" dirty="0">
                <a:solidFill>
                  <a:schemeClr val="bg1"/>
                </a:solidFill>
                <a:latin typeface="Consolas"/>
                <a:ea typeface="Consolas"/>
                <a:cs typeface="Consolas"/>
                <a:sym typeface="Consolas"/>
              </a:rPr>
              <a:t>	console.log( str );</a:t>
            </a:r>
            <a:br>
              <a:rPr lang="en" sz="1500" dirty="0">
                <a:solidFill>
                  <a:schemeClr val="bg1"/>
                </a:solidFill>
                <a:latin typeface="Consolas"/>
                <a:ea typeface="Consolas"/>
                <a:cs typeface="Consolas"/>
                <a:sym typeface="Consolas"/>
              </a:rPr>
            </a:br>
            <a:r>
              <a:rPr lang="en" sz="1500" dirty="0">
                <a:solidFill>
                  <a:schemeClr val="bg1"/>
                </a:solidFill>
                <a:latin typeface="Consolas"/>
                <a:ea typeface="Consolas"/>
                <a:cs typeface="Consolas"/>
                <a:sym typeface="Consolas"/>
              </a:rPr>
              <a:t>}</a:t>
            </a:r>
            <a:endParaRPr sz="1500" dirty="0">
              <a:solidFill>
                <a:schemeClr val="bg1"/>
              </a:solidFill>
              <a:latin typeface="Consolas"/>
              <a:ea typeface="Consolas"/>
              <a:cs typeface="Consolas"/>
              <a:sym typeface="Consolas"/>
            </a:endParaRPr>
          </a:p>
          <a:p>
            <a:pPr marL="0" marR="0" lvl="0" indent="0" algn="l" rtl="0">
              <a:lnSpc>
                <a:spcPct val="115000"/>
              </a:lnSpc>
              <a:spcBef>
                <a:spcPts val="1600"/>
              </a:spcBef>
              <a:spcAft>
                <a:spcPts val="1600"/>
              </a:spcAft>
              <a:buNone/>
            </a:pPr>
            <a:r>
              <a:rPr lang="en" sz="1500" dirty="0">
                <a:solidFill>
                  <a:schemeClr val="bg1"/>
                </a:solidFill>
                <a:latin typeface="Consolas"/>
                <a:ea typeface="Consolas"/>
                <a:cs typeface="Consolas"/>
                <a:sym typeface="Consolas"/>
              </a:rPr>
              <a:t>say(</a:t>
            </a:r>
            <a:r>
              <a:rPr lang="en" sz="1500" dirty="0">
                <a:solidFill>
                  <a:srgbClr val="C27BA0"/>
                </a:solidFill>
                <a:latin typeface="Consolas"/>
                <a:ea typeface="Consolas"/>
                <a:cs typeface="Consolas"/>
                <a:sym typeface="Consolas"/>
              </a:rPr>
              <a:t>"hello</a:t>
            </a:r>
            <a:r>
              <a:rPr lang="en" sz="1500" dirty="0">
                <a:solidFill>
                  <a:schemeClr val="bg1"/>
                </a:solidFill>
                <a:latin typeface="Consolas"/>
                <a:ea typeface="Consolas"/>
                <a:cs typeface="Consolas"/>
                <a:sym typeface="Consolas"/>
              </a:rPr>
              <a:t>");</a:t>
            </a:r>
            <a:endParaRPr sz="1500" dirty="0">
              <a:solidFill>
                <a:schemeClr val="bg1"/>
              </a:solidFill>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insert code</a:t>
            </a:r>
            <a:endParaRPr/>
          </a:p>
        </p:txBody>
      </p:sp>
      <p:sp>
        <p:nvSpPr>
          <p:cNvPr id="392" name="Google Shape;392;p59"/>
          <p:cNvSpPr txBox="1">
            <a:spLocks noGrp="1"/>
          </p:cNvSpPr>
          <p:nvPr>
            <p:ph type="body" idx="1"/>
          </p:nvPr>
        </p:nvSpPr>
        <p:spPr>
          <a:xfrm>
            <a:off x="457200" y="1257300"/>
            <a:ext cx="8229600" cy="372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There is three ways to execute javascript code in a website:</a:t>
            </a:r>
            <a:endParaRPr sz="1600"/>
          </a:p>
          <a:p>
            <a:pPr marL="457200" lvl="0" indent="-330200" algn="l" rtl="0">
              <a:spcBef>
                <a:spcPts val="1600"/>
              </a:spcBef>
              <a:spcAft>
                <a:spcPts val="0"/>
              </a:spcAft>
              <a:buSzPts val="1600"/>
              <a:buChar char="●"/>
            </a:pPr>
            <a:r>
              <a:rPr lang="en" sz="1600">
                <a:solidFill>
                  <a:srgbClr val="FFE599"/>
                </a:solidFill>
              </a:rPr>
              <a:t>Embed </a:t>
            </a:r>
            <a:r>
              <a:rPr lang="en" sz="1600"/>
              <a:t>the code in the HTML using the &lt;script&gt; tag.</a:t>
            </a:r>
            <a:endParaRPr sz="1600"/>
          </a:p>
          <a:p>
            <a:pPr marL="457200" lvl="0" indent="0" algn="l" rtl="0">
              <a:spcBef>
                <a:spcPts val="1600"/>
              </a:spcBef>
              <a:spcAft>
                <a:spcPts val="0"/>
              </a:spcAft>
              <a:buNone/>
            </a:pPr>
            <a:r>
              <a:rPr lang="en" sz="1600">
                <a:solidFill>
                  <a:srgbClr val="6FA8DC"/>
                </a:solidFill>
                <a:latin typeface="Consolas"/>
                <a:ea typeface="Consolas"/>
                <a:cs typeface="Consolas"/>
                <a:sym typeface="Consolas"/>
              </a:rPr>
              <a:t>&lt;script&gt; </a:t>
            </a:r>
            <a:r>
              <a:rPr lang="en" sz="1600">
                <a:solidFill>
                  <a:srgbClr val="FF00FF"/>
                </a:solidFill>
                <a:latin typeface="Consolas"/>
                <a:ea typeface="Consolas"/>
                <a:cs typeface="Consolas"/>
                <a:sym typeface="Consolas"/>
              </a:rPr>
              <a:t>/* some code */</a:t>
            </a:r>
            <a:r>
              <a:rPr lang="en" sz="1600">
                <a:solidFill>
                  <a:srgbClr val="6FA8DC"/>
                </a:solidFill>
                <a:latin typeface="Consolas"/>
                <a:ea typeface="Consolas"/>
                <a:cs typeface="Consolas"/>
                <a:sym typeface="Consolas"/>
              </a:rPr>
              <a:t> &lt;/script&gt;</a:t>
            </a:r>
            <a:endParaRPr sz="1600">
              <a:solidFill>
                <a:srgbClr val="6FA8DC"/>
              </a:solidFill>
              <a:latin typeface="Consolas"/>
              <a:ea typeface="Consolas"/>
              <a:cs typeface="Consolas"/>
              <a:sym typeface="Consolas"/>
            </a:endParaRPr>
          </a:p>
          <a:p>
            <a:pPr marL="457200" lvl="0" indent="-330200" algn="l" rtl="0">
              <a:spcBef>
                <a:spcPts val="1600"/>
              </a:spcBef>
              <a:spcAft>
                <a:spcPts val="0"/>
              </a:spcAft>
              <a:buSzPts val="1600"/>
              <a:buChar char="●"/>
            </a:pPr>
            <a:r>
              <a:rPr lang="en" sz="1600">
                <a:solidFill>
                  <a:srgbClr val="FFE599"/>
                </a:solidFill>
              </a:rPr>
              <a:t>Import </a:t>
            </a:r>
            <a:r>
              <a:rPr lang="en" sz="1600"/>
              <a:t>a Javascript file using the &lt;script&gt; tag:</a:t>
            </a:r>
            <a:endParaRPr sz="1600"/>
          </a:p>
          <a:p>
            <a:pPr marL="457200" lvl="0" indent="0" algn="l" rtl="0">
              <a:spcBef>
                <a:spcPts val="1600"/>
              </a:spcBef>
              <a:spcAft>
                <a:spcPts val="0"/>
              </a:spcAft>
              <a:buNone/>
            </a:pPr>
            <a:r>
              <a:rPr lang="en" sz="1600">
                <a:solidFill>
                  <a:srgbClr val="6FA8DC"/>
                </a:solidFill>
                <a:latin typeface="Consolas"/>
                <a:ea typeface="Consolas"/>
                <a:cs typeface="Consolas"/>
                <a:sym typeface="Consolas"/>
              </a:rPr>
              <a:t>&lt;script src="</a:t>
            </a:r>
            <a:r>
              <a:rPr lang="en" sz="1600">
                <a:solidFill>
                  <a:srgbClr val="FF00FF"/>
                </a:solidFill>
                <a:latin typeface="Consolas"/>
                <a:ea typeface="Consolas"/>
                <a:cs typeface="Consolas"/>
                <a:sym typeface="Consolas"/>
              </a:rPr>
              <a:t>file.js</a:t>
            </a:r>
            <a:r>
              <a:rPr lang="en" sz="1600">
                <a:solidFill>
                  <a:srgbClr val="6FA8DC"/>
                </a:solidFill>
                <a:latin typeface="Consolas"/>
                <a:ea typeface="Consolas"/>
                <a:cs typeface="Consolas"/>
                <a:sym typeface="Consolas"/>
              </a:rPr>
              <a:t>" /&gt;</a:t>
            </a:r>
            <a:endParaRPr sz="1600">
              <a:solidFill>
                <a:srgbClr val="6FA8DC"/>
              </a:solidFill>
              <a:latin typeface="Consolas"/>
              <a:ea typeface="Consolas"/>
              <a:cs typeface="Consolas"/>
              <a:sym typeface="Consolas"/>
            </a:endParaRPr>
          </a:p>
          <a:p>
            <a:pPr marL="457200" lvl="0" indent="-330200" algn="l" rtl="0">
              <a:spcBef>
                <a:spcPts val="1600"/>
              </a:spcBef>
              <a:spcAft>
                <a:spcPts val="0"/>
              </a:spcAft>
              <a:buSzPts val="1600"/>
              <a:buChar char="●"/>
            </a:pPr>
            <a:r>
              <a:rPr lang="en" sz="1600">
                <a:solidFill>
                  <a:srgbClr val="FFE599"/>
                </a:solidFill>
              </a:rPr>
              <a:t>Inject </a:t>
            </a:r>
            <a:r>
              <a:rPr lang="en" sz="1600"/>
              <a:t>the code on an event inside a tag:</a:t>
            </a:r>
            <a:endParaRPr sz="1600"/>
          </a:p>
          <a:p>
            <a:pPr marL="457200" lvl="0" indent="0" algn="l" rtl="0">
              <a:spcBef>
                <a:spcPts val="1600"/>
              </a:spcBef>
              <a:spcAft>
                <a:spcPts val="1600"/>
              </a:spcAft>
              <a:buNone/>
            </a:pPr>
            <a:r>
              <a:rPr lang="en" sz="1600">
                <a:solidFill>
                  <a:srgbClr val="9FC5E8"/>
                </a:solidFill>
                <a:latin typeface="Consolas"/>
                <a:ea typeface="Consolas"/>
                <a:cs typeface="Consolas"/>
                <a:sym typeface="Consolas"/>
              </a:rPr>
              <a:t>&lt;button onclick="javascript: </a:t>
            </a:r>
            <a:r>
              <a:rPr lang="en" sz="1600">
                <a:solidFill>
                  <a:srgbClr val="FF00FF"/>
                </a:solidFill>
                <a:latin typeface="Consolas"/>
                <a:ea typeface="Consolas"/>
                <a:cs typeface="Consolas"/>
                <a:sym typeface="Consolas"/>
              </a:rPr>
              <a:t>/*code*/</a:t>
            </a:r>
            <a:r>
              <a:rPr lang="en" sz="1600">
                <a:solidFill>
                  <a:srgbClr val="9FC5E8"/>
                </a:solidFill>
                <a:latin typeface="Consolas"/>
                <a:ea typeface="Consolas"/>
                <a:cs typeface="Consolas"/>
                <a:sym typeface="Consolas"/>
              </a:rPr>
              <a:t>"&gt;press me&lt;/button&gt;</a:t>
            </a:r>
            <a:endParaRPr sz="1600">
              <a:solidFill>
                <a:srgbClr val="9FC5E8"/>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Syntax</a:t>
            </a:r>
            <a:endParaRPr/>
          </a:p>
        </p:txBody>
      </p:sp>
      <p:sp>
        <p:nvSpPr>
          <p:cNvPr id="398" name="Google Shape;398;p60"/>
          <p:cNvSpPr txBox="1">
            <a:spLocks noGrp="1"/>
          </p:cNvSpPr>
          <p:nvPr>
            <p:ph type="body" idx="1"/>
          </p:nvPr>
        </p:nvSpPr>
        <p:spPr>
          <a:xfrm>
            <a:off x="311700" y="1017725"/>
            <a:ext cx="8520600" cy="38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Very similar to C++ or Java but much simpler.</a:t>
            </a:r>
            <a:endParaRPr sz="1800" dirty="0">
              <a:latin typeface="Courier New"/>
              <a:ea typeface="Courier New"/>
              <a:cs typeface="Courier New"/>
              <a:sym typeface="Courier New"/>
            </a:endParaRPr>
          </a:p>
          <a:p>
            <a:pPr marL="0" marR="0" lvl="0" indent="0" algn="l" rtl="0">
              <a:lnSpc>
                <a:spcPct val="115000"/>
              </a:lnSpc>
              <a:spcBef>
                <a:spcPts val="1600"/>
              </a:spcBef>
              <a:spcAft>
                <a:spcPts val="1600"/>
              </a:spcAft>
              <a:buNone/>
            </a:pPr>
            <a:r>
              <a:rPr lang="en" sz="1800" dirty="0">
                <a:solidFill>
                  <a:srgbClr val="9FC5E8"/>
                </a:solidFill>
                <a:latin typeface="Consolas"/>
                <a:ea typeface="Consolas"/>
                <a:cs typeface="Consolas"/>
                <a:sym typeface="Consolas"/>
              </a:rPr>
              <a:t>var </a:t>
            </a:r>
            <a:r>
              <a:rPr lang="en" sz="1800" dirty="0">
                <a:latin typeface="Consolas"/>
                <a:ea typeface="Consolas"/>
                <a:cs typeface="Consolas"/>
                <a:sym typeface="Consolas"/>
              </a:rPr>
              <a:t>my_number = 10; </a:t>
            </a:r>
            <a:r>
              <a:rPr lang="en" sz="1800" dirty="0">
                <a:solidFill>
                  <a:srgbClr val="B6D7A8"/>
                </a:solidFill>
                <a:latin typeface="Consolas"/>
                <a:ea typeface="Consolas"/>
                <a:cs typeface="Consolas"/>
                <a:sym typeface="Consolas"/>
              </a:rPr>
              <a:t>//this is a comment</a:t>
            </a:r>
            <a:br>
              <a:rPr lang="en" sz="1800" dirty="0">
                <a:solidFill>
                  <a:srgbClr val="B6D7A8"/>
                </a:solidFill>
                <a:latin typeface="Consolas"/>
                <a:ea typeface="Consolas"/>
                <a:cs typeface="Consolas"/>
                <a:sym typeface="Consolas"/>
              </a:rPr>
            </a:br>
            <a:r>
              <a:rPr lang="en" sz="1800" dirty="0">
                <a:solidFill>
                  <a:srgbClr val="9FC5E8"/>
                </a:solidFill>
                <a:latin typeface="Consolas"/>
                <a:ea typeface="Consolas"/>
                <a:cs typeface="Consolas"/>
                <a:sym typeface="Consolas"/>
              </a:rPr>
              <a:t>var</a:t>
            </a:r>
            <a:r>
              <a:rPr lang="en" sz="1800" dirty="0">
                <a:latin typeface="Consolas"/>
                <a:ea typeface="Consolas"/>
                <a:cs typeface="Consolas"/>
                <a:sym typeface="Consolas"/>
              </a:rPr>
              <a:t> my_string = </a:t>
            </a:r>
            <a:r>
              <a:rPr lang="en" sz="1800" dirty="0">
                <a:solidFill>
                  <a:srgbClr val="FF00FF"/>
                </a:solidFill>
                <a:latin typeface="Consolas"/>
                <a:ea typeface="Consolas"/>
                <a:cs typeface="Consolas"/>
                <a:sym typeface="Consolas"/>
              </a:rPr>
              <a:t>"hello"</a:t>
            </a:r>
            <a:r>
              <a:rPr lang="en" sz="1800" dirty="0">
                <a:latin typeface="Consolas"/>
                <a:ea typeface="Consolas"/>
                <a:cs typeface="Consolas"/>
                <a:sym typeface="Consolas"/>
              </a:rPr>
              <a:t>;</a:t>
            </a:r>
            <a:br>
              <a:rPr lang="en" sz="1800" dirty="0">
                <a:latin typeface="Consolas"/>
                <a:ea typeface="Consolas"/>
                <a:cs typeface="Consolas"/>
                <a:sym typeface="Consolas"/>
              </a:rPr>
            </a:br>
            <a:r>
              <a:rPr lang="en" sz="1800" dirty="0">
                <a:solidFill>
                  <a:srgbClr val="9FC5E8"/>
                </a:solidFill>
                <a:latin typeface="Consolas"/>
                <a:ea typeface="Consolas"/>
                <a:cs typeface="Consolas"/>
                <a:sym typeface="Consolas"/>
              </a:rPr>
              <a:t>var</a:t>
            </a:r>
            <a:r>
              <a:rPr lang="en" sz="1800" dirty="0">
                <a:latin typeface="Consolas"/>
                <a:ea typeface="Consolas"/>
                <a:cs typeface="Consolas"/>
                <a:sym typeface="Consolas"/>
              </a:rPr>
              <a:t> my_array = [10,20,</a:t>
            </a:r>
            <a:r>
              <a:rPr lang="en" sz="1800" dirty="0">
                <a:solidFill>
                  <a:srgbClr val="FF00FF"/>
                </a:solidFill>
                <a:latin typeface="Consolas"/>
                <a:ea typeface="Consolas"/>
                <a:cs typeface="Consolas"/>
                <a:sym typeface="Consolas"/>
              </a:rPr>
              <a:t>"name"</a:t>
            </a:r>
            <a:r>
              <a:rPr lang="en" sz="1800" dirty="0">
                <a:latin typeface="Consolas"/>
                <a:ea typeface="Consolas"/>
                <a:cs typeface="Consolas"/>
                <a:sym typeface="Consolas"/>
              </a:rPr>
              <a:t>,true];</a:t>
            </a:r>
            <a:br>
              <a:rPr lang="en" sz="1800" dirty="0">
                <a:latin typeface="Consolas"/>
                <a:ea typeface="Consolas"/>
                <a:cs typeface="Consolas"/>
                <a:sym typeface="Consolas"/>
              </a:rPr>
            </a:br>
            <a:r>
              <a:rPr lang="en" sz="1800" dirty="0">
                <a:solidFill>
                  <a:srgbClr val="9FC5E8"/>
                </a:solidFill>
                <a:latin typeface="Consolas"/>
                <a:ea typeface="Consolas"/>
                <a:cs typeface="Consolas"/>
                <a:sym typeface="Consolas"/>
              </a:rPr>
              <a:t>var</a:t>
            </a:r>
            <a:r>
              <a:rPr lang="en" sz="1800" dirty="0">
                <a:latin typeface="Consolas"/>
                <a:ea typeface="Consolas"/>
                <a:cs typeface="Consolas"/>
                <a:sym typeface="Consolas"/>
              </a:rPr>
              <a:t> my_object = { name: </a:t>
            </a:r>
            <a:r>
              <a:rPr lang="en" sz="1800" dirty="0">
                <a:solidFill>
                  <a:srgbClr val="FF00FF"/>
                </a:solidFill>
                <a:latin typeface="Consolas"/>
                <a:ea typeface="Consolas"/>
                <a:cs typeface="Consolas"/>
                <a:sym typeface="Consolas"/>
              </a:rPr>
              <a:t>"javi"</a:t>
            </a:r>
            <a:r>
              <a:rPr lang="en" sz="1800" dirty="0">
                <a:latin typeface="Consolas"/>
                <a:ea typeface="Consolas"/>
                <a:cs typeface="Consolas"/>
                <a:sym typeface="Consolas"/>
              </a:rPr>
              <a:t>, city: </a:t>
            </a:r>
            <a:r>
              <a:rPr lang="en" sz="1800" dirty="0">
                <a:solidFill>
                  <a:srgbClr val="FF00FF"/>
                </a:solidFill>
                <a:latin typeface="Consolas"/>
                <a:ea typeface="Consolas"/>
                <a:cs typeface="Consolas"/>
                <a:sym typeface="Consolas"/>
              </a:rPr>
              <a:t>"Barcelona"</a:t>
            </a:r>
            <a:r>
              <a:rPr lang="en" sz="1800" dirty="0">
                <a:latin typeface="Consolas"/>
                <a:ea typeface="Consolas"/>
                <a:cs typeface="Consolas"/>
                <a:sym typeface="Consolas"/>
              </a:rPr>
              <a:t> };</a:t>
            </a:r>
            <a:br>
              <a:rPr lang="en" sz="1800" dirty="0">
                <a:latin typeface="Consolas"/>
                <a:ea typeface="Consolas"/>
                <a:cs typeface="Consolas"/>
                <a:sym typeface="Consolas"/>
              </a:rPr>
            </a:br>
            <a:r>
              <a:rPr lang="en" sz="1800" dirty="0">
                <a:latin typeface="Consolas"/>
                <a:ea typeface="Consolas"/>
                <a:cs typeface="Consolas"/>
                <a:sym typeface="Consolas"/>
              </a:rPr>
              <a:t/>
            </a:r>
            <a:br>
              <a:rPr lang="en" sz="1800" dirty="0">
                <a:latin typeface="Consolas"/>
                <a:ea typeface="Consolas"/>
                <a:cs typeface="Consolas"/>
                <a:sym typeface="Consolas"/>
              </a:rPr>
            </a:br>
            <a:r>
              <a:rPr lang="en" sz="1800" dirty="0">
                <a:solidFill>
                  <a:srgbClr val="9FC5E8"/>
                </a:solidFill>
                <a:latin typeface="Consolas"/>
                <a:ea typeface="Consolas"/>
                <a:cs typeface="Consolas"/>
                <a:sym typeface="Consolas"/>
              </a:rPr>
              <a:t>function</a:t>
            </a:r>
            <a:r>
              <a:rPr lang="en" sz="1800" dirty="0">
                <a:latin typeface="Consolas"/>
                <a:ea typeface="Consolas"/>
                <a:cs typeface="Consolas"/>
                <a:sym typeface="Consolas"/>
              </a:rPr>
              <a:t> say( str )</a:t>
            </a:r>
            <a:br>
              <a:rPr lang="en" sz="1800" dirty="0">
                <a:latin typeface="Consolas"/>
                <a:ea typeface="Consolas"/>
                <a:cs typeface="Consolas"/>
                <a:sym typeface="Consolas"/>
              </a:rPr>
            </a:br>
            <a:r>
              <a:rPr lang="en" sz="1800" dirty="0">
                <a:latin typeface="Consolas"/>
                <a:ea typeface="Consolas"/>
                <a:cs typeface="Consolas"/>
                <a:sym typeface="Consolas"/>
              </a:rPr>
              <a:t>{</a:t>
            </a:r>
            <a:br>
              <a:rPr lang="en" sz="1800" dirty="0">
                <a:latin typeface="Consolas"/>
                <a:ea typeface="Consolas"/>
                <a:cs typeface="Consolas"/>
                <a:sym typeface="Consolas"/>
              </a:rPr>
            </a:br>
            <a:r>
              <a:rPr lang="en" sz="1800" dirty="0">
                <a:latin typeface="Consolas"/>
                <a:ea typeface="Consolas"/>
                <a:cs typeface="Consolas"/>
                <a:sym typeface="Consolas"/>
              </a:rPr>
              <a:t>	</a:t>
            </a:r>
            <a:r>
              <a:rPr lang="en" sz="1800" dirty="0">
                <a:solidFill>
                  <a:srgbClr val="9FC5E8"/>
                </a:solidFill>
                <a:latin typeface="Consolas"/>
                <a:ea typeface="Consolas"/>
                <a:cs typeface="Consolas"/>
                <a:sym typeface="Consolas"/>
              </a:rPr>
              <a:t>for</a:t>
            </a:r>
            <a:r>
              <a:rPr lang="en" sz="1800" dirty="0">
                <a:latin typeface="Consolas"/>
                <a:ea typeface="Consolas"/>
                <a:cs typeface="Consolas"/>
                <a:sym typeface="Consolas"/>
              </a:rPr>
              <a:t>(var i = 0; i &lt; 10; ++i)</a:t>
            </a:r>
            <a:br>
              <a:rPr lang="en" sz="1800" dirty="0">
                <a:latin typeface="Consolas"/>
                <a:ea typeface="Consolas"/>
                <a:cs typeface="Consolas"/>
                <a:sym typeface="Consolas"/>
              </a:rPr>
            </a:br>
            <a:r>
              <a:rPr lang="en" sz="1800" dirty="0">
                <a:latin typeface="Consolas"/>
                <a:ea typeface="Consolas"/>
                <a:cs typeface="Consolas"/>
                <a:sym typeface="Consolas"/>
              </a:rPr>
              <a:t>		console.log(</a:t>
            </a:r>
            <a:r>
              <a:rPr lang="en" sz="1800" dirty="0">
                <a:solidFill>
                  <a:srgbClr val="FF00FF"/>
                </a:solidFill>
                <a:latin typeface="Consolas"/>
                <a:ea typeface="Consolas"/>
                <a:cs typeface="Consolas"/>
                <a:sym typeface="Consolas"/>
              </a:rPr>
              <a:t>" say: "</a:t>
            </a:r>
            <a:r>
              <a:rPr lang="en" sz="1800" dirty="0">
                <a:latin typeface="Consolas"/>
                <a:ea typeface="Consolas"/>
                <a:cs typeface="Consolas"/>
                <a:sym typeface="Consolas"/>
              </a:rPr>
              <a:t> + str );</a:t>
            </a:r>
            <a:br>
              <a:rPr lang="en" sz="1800" dirty="0">
                <a:latin typeface="Consolas"/>
                <a:ea typeface="Consolas"/>
                <a:cs typeface="Consolas"/>
                <a:sym typeface="Consolas"/>
              </a:rPr>
            </a:br>
            <a:r>
              <a:rPr lang="en" sz="1800" dirty="0">
                <a:latin typeface="Consolas"/>
                <a:ea typeface="Consolas"/>
                <a:cs typeface="Consolas"/>
                <a:sym typeface="Consolas"/>
              </a:rPr>
              <a:t>}</a:t>
            </a:r>
            <a:endParaRPr sz="1800" dirty="0">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example</a:t>
            </a:r>
            <a:endParaRPr/>
          </a:p>
        </p:txBody>
      </p:sp>
      <p:sp>
        <p:nvSpPr>
          <p:cNvPr id="404" name="Google Shape;404;p61"/>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onsolas"/>
                <a:ea typeface="Consolas"/>
                <a:cs typeface="Consolas"/>
                <a:sym typeface="Consolas"/>
              </a:rPr>
              <a:t>&lt;html&gt;</a:t>
            </a:r>
            <a:endParaRPr dirty="0">
              <a:latin typeface="Consolas"/>
              <a:ea typeface="Consolas"/>
              <a:cs typeface="Consolas"/>
              <a:sym typeface="Consolas"/>
            </a:endParaRPr>
          </a:p>
          <a:p>
            <a:pPr marL="0" lvl="0" indent="457200" algn="l" rtl="0">
              <a:spcBef>
                <a:spcPts val="0"/>
              </a:spcBef>
              <a:spcAft>
                <a:spcPts val="0"/>
              </a:spcAft>
              <a:buNone/>
            </a:pPr>
            <a:r>
              <a:rPr lang="en" dirty="0">
                <a:latin typeface="Consolas"/>
                <a:ea typeface="Consolas"/>
                <a:cs typeface="Consolas"/>
                <a:sym typeface="Consolas"/>
              </a:rPr>
              <a:t>&lt;body&gt;</a:t>
            </a:r>
            <a:endParaRPr dirty="0">
              <a:latin typeface="Consolas"/>
              <a:ea typeface="Consolas"/>
              <a:cs typeface="Consolas"/>
              <a:sym typeface="Consolas"/>
            </a:endParaRPr>
          </a:p>
          <a:p>
            <a:pPr marL="457200" lvl="0" indent="457200" algn="l" rtl="0">
              <a:spcBef>
                <a:spcPts val="0"/>
              </a:spcBef>
              <a:spcAft>
                <a:spcPts val="0"/>
              </a:spcAft>
              <a:buNone/>
            </a:pPr>
            <a:r>
              <a:rPr lang="en" dirty="0">
                <a:latin typeface="Consolas"/>
                <a:ea typeface="Consolas"/>
                <a:cs typeface="Consolas"/>
                <a:sym typeface="Consolas"/>
              </a:rPr>
              <a:t>&lt;h1&gt;This is a title&lt;/h1&gt;</a:t>
            </a:r>
            <a:endParaRPr dirty="0">
              <a:latin typeface="Consolas"/>
              <a:ea typeface="Consolas"/>
              <a:cs typeface="Consolas"/>
              <a:sym typeface="Consolas"/>
            </a:endParaRPr>
          </a:p>
          <a:p>
            <a:pPr marL="457200" lvl="0" indent="457200" algn="l" rtl="0">
              <a:spcBef>
                <a:spcPts val="0"/>
              </a:spcBef>
              <a:spcAft>
                <a:spcPts val="0"/>
              </a:spcAft>
              <a:buNone/>
            </a:pPr>
            <a:r>
              <a:rPr lang="en" dirty="0">
                <a:latin typeface="Consolas"/>
                <a:ea typeface="Consolas"/>
                <a:cs typeface="Consolas"/>
                <a:sym typeface="Consolas"/>
              </a:rPr>
              <a:t>&lt;script&gt;</a:t>
            </a:r>
            <a:endParaRPr dirty="0">
              <a:latin typeface="Consolas"/>
              <a:ea typeface="Consolas"/>
              <a:cs typeface="Consolas"/>
              <a:sym typeface="Consolas"/>
            </a:endParaRPr>
          </a:p>
          <a:p>
            <a:pPr marL="457200" lvl="0" indent="457200" algn="l" rtl="0">
              <a:spcBef>
                <a:spcPts val="0"/>
              </a:spcBef>
              <a:spcAft>
                <a:spcPts val="0"/>
              </a:spcAft>
              <a:buNone/>
            </a:pPr>
            <a:r>
              <a:rPr lang="en" dirty="0">
                <a:latin typeface="Consolas"/>
                <a:ea typeface="Consolas"/>
                <a:cs typeface="Consolas"/>
                <a:sym typeface="Consolas"/>
              </a:rPr>
              <a:t>	var title = </a:t>
            </a:r>
            <a:r>
              <a:rPr lang="en" b="1" dirty="0">
                <a:latin typeface="Consolas"/>
                <a:ea typeface="Consolas"/>
                <a:cs typeface="Consolas"/>
                <a:sym typeface="Consolas"/>
              </a:rPr>
              <a:t>document.querySelector</a:t>
            </a:r>
            <a:r>
              <a:rPr lang="en" dirty="0">
                <a:latin typeface="Consolas"/>
                <a:ea typeface="Consolas"/>
                <a:cs typeface="Consolas"/>
                <a:sym typeface="Consolas"/>
              </a:rPr>
              <a:t>("h1");</a:t>
            </a:r>
            <a:endParaRPr dirty="0">
              <a:latin typeface="Consolas"/>
              <a:ea typeface="Consolas"/>
              <a:cs typeface="Consolas"/>
              <a:sym typeface="Consolas"/>
            </a:endParaRPr>
          </a:p>
          <a:p>
            <a:pPr marL="457200" lvl="0" indent="457200" algn="l" rtl="0">
              <a:spcBef>
                <a:spcPts val="0"/>
              </a:spcBef>
              <a:spcAft>
                <a:spcPts val="0"/>
              </a:spcAft>
              <a:buNone/>
            </a:pPr>
            <a:r>
              <a:rPr lang="en" dirty="0">
                <a:latin typeface="Consolas"/>
                <a:ea typeface="Consolas"/>
                <a:cs typeface="Consolas"/>
                <a:sym typeface="Consolas"/>
              </a:rPr>
              <a:t>	</a:t>
            </a:r>
            <a:r>
              <a:rPr lang="en" b="1" dirty="0">
                <a:latin typeface="Consolas"/>
                <a:ea typeface="Consolas"/>
                <a:cs typeface="Consolas"/>
                <a:sym typeface="Consolas"/>
              </a:rPr>
              <a:t>title.innerHTML</a:t>
            </a:r>
            <a:r>
              <a:rPr lang="en" dirty="0">
                <a:latin typeface="Consolas"/>
                <a:ea typeface="Consolas"/>
                <a:cs typeface="Consolas"/>
                <a:sym typeface="Consolas"/>
              </a:rPr>
              <a:t> = "This is another title";</a:t>
            </a:r>
            <a:endParaRPr dirty="0">
              <a:latin typeface="Consolas"/>
              <a:ea typeface="Consolas"/>
              <a:cs typeface="Consolas"/>
              <a:sym typeface="Consolas"/>
            </a:endParaRPr>
          </a:p>
          <a:p>
            <a:pPr marL="457200" lvl="0" indent="457200" algn="l" rtl="0">
              <a:spcBef>
                <a:spcPts val="0"/>
              </a:spcBef>
              <a:spcAft>
                <a:spcPts val="0"/>
              </a:spcAft>
              <a:buNone/>
            </a:pPr>
            <a:r>
              <a:rPr lang="en" dirty="0">
                <a:latin typeface="Consolas"/>
                <a:ea typeface="Consolas"/>
                <a:cs typeface="Consolas"/>
                <a:sym typeface="Consolas"/>
              </a:rPr>
              <a:t>&lt;/script&gt;</a:t>
            </a:r>
            <a:endParaRPr dirty="0">
              <a:latin typeface="Consolas"/>
              <a:ea typeface="Consolas"/>
              <a:cs typeface="Consolas"/>
              <a:sym typeface="Consolas"/>
            </a:endParaRPr>
          </a:p>
          <a:p>
            <a:pPr marL="0" lvl="0" indent="457200" algn="l" rtl="0">
              <a:spcBef>
                <a:spcPts val="0"/>
              </a:spcBef>
              <a:spcAft>
                <a:spcPts val="0"/>
              </a:spcAft>
              <a:buNone/>
            </a:pPr>
            <a:r>
              <a:rPr lang="en" dirty="0">
                <a:latin typeface="Consolas"/>
                <a:ea typeface="Consolas"/>
                <a:cs typeface="Consolas"/>
                <a:sym typeface="Consolas"/>
              </a:rPr>
              <a:t>&lt;/body&gt;</a:t>
            </a:r>
            <a:endParaRPr dirty="0">
              <a:latin typeface="Consolas"/>
              <a:ea typeface="Consolas"/>
              <a:cs typeface="Consolas"/>
              <a:sym typeface="Consolas"/>
            </a:endParaRPr>
          </a:p>
          <a:p>
            <a:pPr marL="0" lvl="0" indent="0" algn="l" rtl="0">
              <a:spcBef>
                <a:spcPts val="0"/>
              </a:spcBef>
              <a:spcAft>
                <a:spcPts val="0"/>
              </a:spcAft>
              <a:buNone/>
            </a:pPr>
            <a:r>
              <a:rPr lang="en" dirty="0">
                <a:latin typeface="Consolas"/>
                <a:ea typeface="Consolas"/>
                <a:cs typeface="Consolas"/>
                <a:sym typeface="Consolas"/>
              </a:rPr>
              <a:t>&lt;/html&gt;</a:t>
            </a:r>
            <a:endParaRPr dirty="0">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retrieving element</a:t>
            </a:r>
            <a:endParaRPr/>
          </a:p>
        </p:txBody>
      </p:sp>
      <p:sp>
        <p:nvSpPr>
          <p:cNvPr id="416" name="Google Shape;416;p6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get elements from the DOM (HTML tree) using different approaches.</a:t>
            </a:r>
            <a:endParaRPr dirty="0"/>
          </a:p>
          <a:p>
            <a:pPr marL="457200" lvl="0" indent="-342900" algn="l" rtl="0">
              <a:spcBef>
                <a:spcPts val="1600"/>
              </a:spcBef>
              <a:spcAft>
                <a:spcPts val="0"/>
              </a:spcAft>
              <a:buSzPts val="1800"/>
              <a:buChar char="●"/>
            </a:pPr>
            <a:r>
              <a:rPr lang="en" dirty="0" smtClean="0">
                <a:solidFill>
                  <a:srgbClr val="F1C232"/>
                </a:solidFill>
              </a:rPr>
              <a:t>Using </a:t>
            </a:r>
            <a:r>
              <a:rPr lang="en" dirty="0">
                <a:solidFill>
                  <a:srgbClr val="F1C232"/>
                </a:solidFill>
              </a:rPr>
              <a:t>a selector</a:t>
            </a:r>
            <a:r>
              <a:rPr lang="en" dirty="0"/>
              <a:t> (like in CSS)</a:t>
            </a:r>
            <a:endParaRPr dirty="0"/>
          </a:p>
          <a:p>
            <a:pPr marL="457200" lvl="0" indent="-342900" algn="l" rtl="0">
              <a:spcBef>
                <a:spcPts val="1600"/>
              </a:spcBef>
              <a:spcAft>
                <a:spcPts val="1600"/>
              </a:spcAft>
              <a:buSzPts val="1800"/>
              <a:buChar char="●"/>
            </a:pPr>
            <a:r>
              <a:rPr lang="en" dirty="0">
                <a:solidFill>
                  <a:srgbClr val="F1C232"/>
                </a:solidFill>
              </a:rPr>
              <a:t>Attaching events listeners </a:t>
            </a:r>
            <a:r>
              <a:rPr lang="en" dirty="0"/>
              <a:t>(calling functions when some actions are performed)</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using selectors</a:t>
            </a:r>
            <a:endParaRPr/>
          </a:p>
        </p:txBody>
      </p:sp>
      <p:sp>
        <p:nvSpPr>
          <p:cNvPr id="428" name="Google Shape;428;p6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You can retrieve elements using selectors:</a:t>
            </a:r>
            <a:endParaRPr dirty="0"/>
          </a:p>
          <a:p>
            <a:pPr marL="0" lvl="0" indent="0" algn="l" rtl="0">
              <a:spcBef>
                <a:spcPts val="1600"/>
              </a:spcBef>
              <a:spcAft>
                <a:spcPts val="0"/>
              </a:spcAft>
              <a:buNone/>
            </a:pPr>
            <a:r>
              <a:rPr lang="en" dirty="0">
                <a:solidFill>
                  <a:srgbClr val="FF0000"/>
                </a:solidFill>
                <a:latin typeface="Consolas"/>
                <a:ea typeface="Consolas"/>
                <a:cs typeface="Consolas"/>
                <a:sym typeface="Consolas"/>
              </a:rPr>
              <a:t>var </a:t>
            </a:r>
            <a:r>
              <a:rPr lang="en" dirty="0" smtClean="0">
                <a:solidFill>
                  <a:srgbClr val="FF0000"/>
                </a:solidFill>
                <a:latin typeface="Consolas"/>
                <a:ea typeface="Consolas"/>
                <a:cs typeface="Consolas"/>
                <a:sym typeface="Consolas"/>
              </a:rPr>
              <a:t>mynode </a:t>
            </a:r>
            <a:r>
              <a:rPr lang="en" dirty="0">
                <a:solidFill>
                  <a:srgbClr val="FF0000"/>
                </a:solidFill>
                <a:latin typeface="Consolas"/>
                <a:ea typeface="Consolas"/>
                <a:cs typeface="Consolas"/>
                <a:sym typeface="Consolas"/>
              </a:rPr>
              <a:t>= document.querySelectorAll("p.intro");</a:t>
            </a:r>
            <a:endParaRPr dirty="0">
              <a:solidFill>
                <a:srgbClr val="FF0000"/>
              </a:solidFill>
              <a:latin typeface="Consolas"/>
              <a:ea typeface="Consolas"/>
              <a:cs typeface="Consolas"/>
              <a:sym typeface="Consolas"/>
            </a:endParaRPr>
          </a:p>
          <a:p>
            <a:pPr marL="0" lvl="0" indent="0" algn="l" rtl="0">
              <a:spcBef>
                <a:spcPts val="1600"/>
              </a:spcBef>
              <a:spcAft>
                <a:spcPts val="0"/>
              </a:spcAft>
              <a:buNone/>
            </a:pPr>
            <a:r>
              <a:rPr lang="en" dirty="0"/>
              <a:t>will return an array with all </a:t>
            </a:r>
            <a:r>
              <a:rPr lang="en" dirty="0">
                <a:latin typeface="Courier New"/>
                <a:ea typeface="Courier New"/>
                <a:cs typeface="Courier New"/>
                <a:sym typeface="Courier New"/>
              </a:rPr>
              <a:t>&lt;p class="intro"&gt;</a:t>
            </a:r>
            <a:r>
              <a:rPr lang="en" dirty="0"/>
              <a:t> nodes in the web.</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a:t>
            </a:r>
            <a:endParaRPr/>
          </a:p>
        </p:txBody>
      </p:sp>
      <p:sp>
        <p:nvSpPr>
          <p:cNvPr id="139" name="Google Shape;139;p22"/>
          <p:cNvSpPr txBox="1">
            <a:spLocks noGrp="1"/>
          </p:cNvSpPr>
          <p:nvPr>
            <p:ph type="body" idx="1"/>
          </p:nvPr>
        </p:nvSpPr>
        <p:spPr>
          <a:xfrm>
            <a:off x="457200" y="1322231"/>
            <a:ext cx="4671300" cy="1832700"/>
          </a:xfrm>
          <a:prstGeom prst="rect">
            <a:avLst/>
          </a:prstGeom>
          <a:noFill/>
          <a:ln>
            <a:noFill/>
          </a:ln>
        </p:spPr>
        <p:txBody>
          <a:bodyPr spcFirstLastPara="1" wrap="square" lIns="91425" tIns="91425" rIns="91425" bIns="91425" anchor="t" anchorCtr="0">
            <a:noAutofit/>
          </a:bodyPr>
          <a:lstStyle/>
          <a:p>
            <a:pPr marL="457200" lvl="0" indent="-533400" algn="l" rtl="0">
              <a:spcBef>
                <a:spcPts val="0"/>
              </a:spcBef>
              <a:spcAft>
                <a:spcPts val="0"/>
              </a:spcAft>
              <a:buSzPts val="4800"/>
              <a:buChar char="●"/>
            </a:pPr>
            <a:r>
              <a:rPr lang="en" sz="2400" dirty="0">
                <a:solidFill>
                  <a:srgbClr val="FFD966"/>
                </a:solidFill>
              </a:rPr>
              <a:t>HTML</a:t>
            </a:r>
            <a:endParaRPr sz="2400" dirty="0">
              <a:solidFill>
                <a:srgbClr val="FFD966"/>
              </a:solidFill>
            </a:endParaRPr>
          </a:p>
          <a:p>
            <a:pPr marL="457200" lvl="0" indent="-533400" algn="l" rtl="0">
              <a:spcBef>
                <a:spcPts val="1600"/>
              </a:spcBef>
              <a:spcAft>
                <a:spcPts val="0"/>
              </a:spcAft>
              <a:buSzPts val="4800"/>
              <a:buChar char="●"/>
            </a:pPr>
            <a:r>
              <a:rPr lang="en" sz="2400" dirty="0"/>
              <a:t>CSS</a:t>
            </a:r>
            <a:endParaRPr sz="2400" dirty="0"/>
          </a:p>
          <a:p>
            <a:pPr marL="457200" lvl="0" indent="-533400" algn="l" rtl="0">
              <a:spcBef>
                <a:spcPts val="1600"/>
              </a:spcBef>
              <a:spcAft>
                <a:spcPts val="1600"/>
              </a:spcAft>
              <a:buSzPts val="4800"/>
              <a:buChar char="●"/>
            </a:pPr>
            <a:r>
              <a:rPr lang="en" sz="2400" dirty="0"/>
              <a:t>Javascript</a:t>
            </a:r>
            <a:endParaRPr sz="2400" dirty="0"/>
          </a:p>
        </p:txBody>
      </p:sp>
      <p:pic>
        <p:nvPicPr>
          <p:cNvPr id="2" name="Picture 1"/>
          <p:cNvPicPr>
            <a:picLocks noChangeAspect="1"/>
          </p:cNvPicPr>
          <p:nvPr/>
        </p:nvPicPr>
        <p:blipFill>
          <a:blip r:embed="rId3"/>
          <a:stretch>
            <a:fillRect/>
          </a:stretch>
        </p:blipFill>
        <p:spPr>
          <a:xfrm>
            <a:off x="2767218" y="1326376"/>
            <a:ext cx="6064692" cy="196830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modify nodes</a:t>
            </a:r>
            <a:endParaRPr/>
          </a:p>
        </p:txBody>
      </p:sp>
      <p:sp>
        <p:nvSpPr>
          <p:cNvPr id="434" name="Google Shape;434;p66"/>
          <p:cNvSpPr txBox="1">
            <a:spLocks noGrp="1"/>
          </p:cNvSpPr>
          <p:nvPr>
            <p:ph type="body" idx="1"/>
          </p:nvPr>
        </p:nvSpPr>
        <p:spPr>
          <a:xfrm>
            <a:off x="457200" y="1063238"/>
            <a:ext cx="8229600" cy="39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From JS you can change the attributes</a:t>
            </a:r>
            <a:endParaRPr sz="1800" dirty="0"/>
          </a:p>
          <a:p>
            <a:pPr marL="0" lvl="0" indent="0" algn="l" rtl="0">
              <a:spcBef>
                <a:spcPts val="0"/>
              </a:spcBef>
              <a:spcAft>
                <a:spcPts val="0"/>
              </a:spcAft>
              <a:buNone/>
            </a:pPr>
            <a:r>
              <a:rPr lang="en" sz="1800" dirty="0">
                <a:solidFill>
                  <a:srgbClr val="FF0000"/>
                </a:solidFill>
                <a:latin typeface="Consolas"/>
                <a:ea typeface="Consolas"/>
                <a:cs typeface="Consolas"/>
                <a:sym typeface="Consolas"/>
              </a:rPr>
              <a:t>mynode.id = "intro"; //sets an id</a:t>
            </a:r>
            <a:endParaRPr sz="1800" dirty="0">
              <a:solidFill>
                <a:srgbClr val="FF0000"/>
              </a:solidFill>
              <a:latin typeface="Consolas"/>
              <a:ea typeface="Consolas"/>
              <a:cs typeface="Consolas"/>
              <a:sym typeface="Consolas"/>
            </a:endParaRPr>
          </a:p>
          <a:p>
            <a:pPr marL="0" lvl="0" indent="0" algn="l" rtl="0">
              <a:spcBef>
                <a:spcPts val="0"/>
              </a:spcBef>
              <a:spcAft>
                <a:spcPts val="0"/>
              </a:spcAft>
              <a:buNone/>
            </a:pPr>
            <a:r>
              <a:rPr lang="en" sz="1800" dirty="0">
                <a:solidFill>
                  <a:srgbClr val="FF0000"/>
                </a:solidFill>
                <a:latin typeface="Consolas"/>
                <a:ea typeface="Consolas"/>
                <a:cs typeface="Consolas"/>
                <a:sym typeface="Consolas"/>
              </a:rPr>
              <a:t>mynode.className = "important"; //set class</a:t>
            </a:r>
            <a:endParaRPr sz="1800" dirty="0">
              <a:solidFill>
                <a:srgbClr val="FF0000"/>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dirty="0">
                <a:solidFill>
                  <a:srgbClr val="FF0000"/>
                </a:solidFill>
                <a:latin typeface="Consolas"/>
                <a:ea typeface="Consolas"/>
                <a:cs typeface="Consolas"/>
                <a:sym typeface="Consolas"/>
              </a:rPr>
              <a:t>mynode.classList.add("good"); //to add to the current classes</a:t>
            </a:r>
            <a:endParaRPr sz="1800" dirty="0">
              <a:solidFill>
                <a:srgbClr val="FF0000"/>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800" dirty="0"/>
          </a:p>
          <a:p>
            <a:pPr marL="0" lvl="0" indent="0" algn="l" rtl="0">
              <a:spcBef>
                <a:spcPts val="0"/>
              </a:spcBef>
              <a:spcAft>
                <a:spcPts val="0"/>
              </a:spcAft>
              <a:buClr>
                <a:schemeClr val="dk1"/>
              </a:buClr>
              <a:buSzPts val="1100"/>
              <a:buFont typeface="Arial"/>
              <a:buNone/>
            </a:pPr>
            <a:r>
              <a:rPr lang="en" sz="1800" dirty="0"/>
              <a:t>Change the content </a:t>
            </a:r>
            <a:endParaRPr sz="1800" dirty="0"/>
          </a:p>
          <a:p>
            <a:pPr marL="0" lvl="0" indent="0" algn="l" rtl="0">
              <a:spcBef>
                <a:spcPts val="0"/>
              </a:spcBef>
              <a:spcAft>
                <a:spcPts val="0"/>
              </a:spcAft>
              <a:buNone/>
            </a:pPr>
            <a:r>
              <a:rPr lang="en" sz="1800" dirty="0">
                <a:solidFill>
                  <a:srgbClr val="FF0000"/>
                </a:solidFill>
                <a:latin typeface="Consolas"/>
                <a:ea typeface="Consolas"/>
                <a:cs typeface="Consolas"/>
                <a:sym typeface="Consolas"/>
              </a:rPr>
              <a:t>mynode.innerHTML = "&lt;p&gt;text to show&lt;/p&gt;"; //change content</a:t>
            </a:r>
            <a:endParaRPr sz="1800" dirty="0">
              <a:solidFill>
                <a:srgbClr val="FF0000"/>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800" dirty="0"/>
          </a:p>
          <a:p>
            <a:pPr marL="0" lvl="0" indent="0" algn="l" rtl="0">
              <a:spcBef>
                <a:spcPts val="0"/>
              </a:spcBef>
              <a:spcAft>
                <a:spcPts val="0"/>
              </a:spcAft>
              <a:buClr>
                <a:schemeClr val="dk1"/>
              </a:buClr>
              <a:buSzPts val="1100"/>
              <a:buFont typeface="Arial"/>
              <a:buNone/>
            </a:pPr>
            <a:r>
              <a:rPr lang="en" sz="1800" dirty="0"/>
              <a:t>Modify the style (CSS)</a:t>
            </a:r>
            <a:endParaRPr sz="1800" dirty="0">
              <a:latin typeface="Courier New"/>
              <a:ea typeface="Courier New"/>
              <a:cs typeface="Courier New"/>
              <a:sym typeface="Courier New"/>
            </a:endParaRPr>
          </a:p>
          <a:p>
            <a:pPr marL="0" lvl="0" indent="0" algn="l" rtl="0">
              <a:spcBef>
                <a:spcPts val="0"/>
              </a:spcBef>
              <a:spcAft>
                <a:spcPts val="0"/>
              </a:spcAft>
              <a:buNone/>
            </a:pPr>
            <a:r>
              <a:rPr lang="en" sz="1800" dirty="0">
                <a:solidFill>
                  <a:srgbClr val="FF0000"/>
                </a:solidFill>
                <a:latin typeface="Consolas"/>
                <a:ea typeface="Consolas"/>
                <a:cs typeface="Consolas"/>
                <a:sym typeface="Consolas"/>
              </a:rPr>
              <a:t>mynode.style.color = "red"; //change any css properties</a:t>
            </a:r>
            <a:endParaRPr sz="1800" dirty="0">
              <a:solidFill>
                <a:srgbClr val="FF0000"/>
              </a:solidFill>
              <a:latin typeface="Consolas"/>
              <a:ea typeface="Consolas"/>
              <a:cs typeface="Consolas"/>
              <a:sym typeface="Consolas"/>
            </a:endParaRPr>
          </a:p>
          <a:p>
            <a:pPr marL="0" lvl="0" indent="0" algn="l" rtl="0">
              <a:spcBef>
                <a:spcPts val="0"/>
              </a:spcBef>
              <a:spcAft>
                <a:spcPts val="0"/>
              </a:spcAft>
              <a:buNone/>
            </a:pPr>
            <a:endParaRPr sz="1800" dirty="0"/>
          </a:p>
          <a:p>
            <a:pPr marL="0" lvl="0" indent="0" algn="l" rtl="0">
              <a:spcBef>
                <a:spcPts val="0"/>
              </a:spcBef>
              <a:spcAft>
                <a:spcPts val="0"/>
              </a:spcAft>
              <a:buNone/>
            </a:pPr>
            <a:r>
              <a:rPr lang="en" sz="1800" dirty="0"/>
              <a:t>or add the behaviour of a node</a:t>
            </a:r>
            <a:endParaRPr sz="1800" dirty="0"/>
          </a:p>
          <a:p>
            <a:pPr marL="0" lvl="0" indent="0" algn="l" rtl="0">
              <a:spcBef>
                <a:spcPts val="0"/>
              </a:spcBef>
              <a:spcAft>
                <a:spcPts val="0"/>
              </a:spcAft>
              <a:buNone/>
            </a:pPr>
            <a:r>
              <a:rPr lang="en" sz="1800" dirty="0">
                <a:solidFill>
                  <a:srgbClr val="FF0000"/>
                </a:solidFill>
                <a:latin typeface="Consolas"/>
                <a:ea typeface="Consolas"/>
                <a:cs typeface="Consolas"/>
                <a:sym typeface="Consolas"/>
              </a:rPr>
              <a:t>mynode.addEventListener("click", function(e) {</a:t>
            </a:r>
            <a:endParaRPr sz="1800" dirty="0">
              <a:solidFill>
                <a:srgbClr val="FF0000"/>
              </a:solidFill>
              <a:latin typeface="Consolas"/>
              <a:ea typeface="Consolas"/>
              <a:cs typeface="Consolas"/>
              <a:sym typeface="Consolas"/>
            </a:endParaRPr>
          </a:p>
          <a:p>
            <a:pPr marL="0" lvl="0" indent="0" algn="l" rtl="0">
              <a:spcBef>
                <a:spcPts val="0"/>
              </a:spcBef>
              <a:spcAft>
                <a:spcPts val="0"/>
              </a:spcAft>
              <a:buNone/>
            </a:pPr>
            <a:r>
              <a:rPr lang="en" sz="1800" dirty="0">
                <a:solidFill>
                  <a:srgbClr val="FF0000"/>
                </a:solidFill>
                <a:latin typeface="Consolas"/>
                <a:ea typeface="Consolas"/>
                <a:cs typeface="Consolas"/>
                <a:sym typeface="Consolas"/>
              </a:rPr>
              <a:t>	//do something</a:t>
            </a:r>
            <a:endParaRPr sz="1800" dirty="0">
              <a:solidFill>
                <a:srgbClr val="FF0000"/>
              </a:solidFill>
              <a:latin typeface="Consolas"/>
              <a:ea typeface="Consolas"/>
              <a:cs typeface="Consolas"/>
              <a:sym typeface="Consolas"/>
            </a:endParaRPr>
          </a:p>
          <a:p>
            <a:pPr marL="0" lvl="0" indent="0" algn="l" rtl="0">
              <a:spcBef>
                <a:spcPts val="0"/>
              </a:spcBef>
              <a:spcAft>
                <a:spcPts val="0"/>
              </a:spcAft>
              <a:buNone/>
            </a:pPr>
            <a:r>
              <a:rPr lang="en" sz="1800" dirty="0">
                <a:solidFill>
                  <a:srgbClr val="FF0000"/>
                </a:solidFill>
                <a:latin typeface="Consolas"/>
                <a:ea typeface="Consolas"/>
                <a:cs typeface="Consolas"/>
                <a:sym typeface="Consolas"/>
              </a:rPr>
              <a:t>})</a:t>
            </a:r>
            <a:r>
              <a:rPr lang="en" sz="1800" dirty="0">
                <a:latin typeface="Consolas"/>
                <a:ea typeface="Consolas"/>
                <a:cs typeface="Consolas"/>
                <a:sym typeface="Consolas"/>
              </a:rPr>
              <a:t>;</a:t>
            </a:r>
            <a:endParaRPr sz="1800" dirty="0">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hide and show elements</a:t>
            </a:r>
            <a:endParaRPr/>
          </a:p>
        </p:txBody>
      </p:sp>
      <p:sp>
        <p:nvSpPr>
          <p:cNvPr id="446" name="Google Shape;446;p6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Sometimes it may be useful to hide one element or show another.</a:t>
            </a:r>
            <a:endParaRPr sz="1600" dirty="0"/>
          </a:p>
          <a:p>
            <a:pPr marL="0" lvl="0" indent="0" algn="l" rtl="0">
              <a:spcBef>
                <a:spcPts val="1600"/>
              </a:spcBef>
              <a:spcAft>
                <a:spcPts val="0"/>
              </a:spcAft>
              <a:buNone/>
            </a:pPr>
            <a:r>
              <a:rPr lang="en" sz="1600" dirty="0"/>
              <a:t>You can change an element CSS directly by accessing its property style.</a:t>
            </a:r>
            <a:endParaRPr sz="1600" dirty="0"/>
          </a:p>
          <a:p>
            <a:pPr marL="0" lvl="0" indent="0" algn="l" rtl="0">
              <a:spcBef>
                <a:spcPts val="1600"/>
              </a:spcBef>
              <a:spcAft>
                <a:spcPts val="0"/>
              </a:spcAft>
              <a:buNone/>
            </a:pPr>
            <a:r>
              <a:rPr lang="en" sz="1600" dirty="0"/>
              <a:t>To avoid being displayed on the web change display to "none"</a:t>
            </a:r>
            <a:endParaRPr sz="1600" dirty="0"/>
          </a:p>
          <a:p>
            <a:pPr marL="0" lvl="0" indent="0">
              <a:spcBef>
                <a:spcPts val="1600"/>
              </a:spcBef>
              <a:buNone/>
            </a:pPr>
            <a:r>
              <a:rPr lang="en" sz="2000" dirty="0">
                <a:solidFill>
                  <a:srgbClr val="FF0000"/>
                </a:solidFill>
                <a:latin typeface="Consolas"/>
                <a:ea typeface="Consolas"/>
                <a:cs typeface="Consolas"/>
                <a:sym typeface="Consolas"/>
              </a:rPr>
              <a:t>element.style.display = "none"; </a:t>
            </a:r>
            <a:r>
              <a:rPr lang="en" sz="2000" dirty="0">
                <a:latin typeface="Consolas"/>
                <a:ea typeface="Consolas"/>
                <a:cs typeface="Consolas"/>
                <a:sym typeface="Consolas"/>
              </a:rPr>
              <a:t>//hides elements from being rendered</a:t>
            </a:r>
            <a:r>
              <a:rPr lang="en" sz="2000" dirty="0">
                <a:solidFill>
                  <a:srgbClr val="FF0000"/>
                </a:solidFill>
                <a:latin typeface="Consolas"/>
                <a:ea typeface="Consolas"/>
                <a:cs typeface="Consolas"/>
                <a:sym typeface="Consolas"/>
              </a:rPr>
              <a:t/>
            </a:r>
            <a:br>
              <a:rPr lang="en" sz="2000" dirty="0">
                <a:solidFill>
                  <a:srgbClr val="FF0000"/>
                </a:solidFill>
                <a:latin typeface="Consolas"/>
                <a:ea typeface="Consolas"/>
                <a:cs typeface="Consolas"/>
                <a:sym typeface="Consolas"/>
              </a:rPr>
            </a:br>
            <a:r>
              <a:rPr lang="en" sz="2000" dirty="0">
                <a:solidFill>
                  <a:srgbClr val="FF0000"/>
                </a:solidFill>
                <a:latin typeface="Consolas"/>
                <a:ea typeface="Consolas"/>
                <a:cs typeface="Consolas"/>
                <a:sym typeface="Consolas"/>
              </a:rPr>
              <a:t>element.style.display = </a:t>
            </a:r>
            <a:r>
              <a:rPr lang="en" sz="2000" dirty="0">
                <a:solidFill>
                  <a:srgbClr val="FF0000"/>
                </a:solidFill>
                <a:latin typeface="Consolas"/>
                <a:ea typeface="Consolas"/>
                <a:cs typeface="Consolas"/>
                <a:sym typeface="Consolas"/>
              </a:rPr>
              <a:t>"block</a:t>
            </a:r>
            <a:r>
              <a:rPr lang="en" sz="2000" dirty="0" smtClean="0">
                <a:solidFill>
                  <a:srgbClr val="FF0000"/>
                </a:solidFill>
                <a:latin typeface="Consolas"/>
                <a:ea typeface="Consolas"/>
                <a:cs typeface="Consolas"/>
                <a:sym typeface="Consolas"/>
              </a:rPr>
              <a:t>"; </a:t>
            </a:r>
            <a:r>
              <a:rPr lang="en" sz="2000" dirty="0">
                <a:latin typeface="Consolas"/>
                <a:ea typeface="Consolas"/>
                <a:cs typeface="Consolas"/>
                <a:sym typeface="Consolas"/>
              </a:rPr>
              <a:t>//displays it again</a:t>
            </a:r>
            <a:endParaRPr sz="2000" dirty="0">
              <a:latin typeface="Consolas"/>
              <a:ea typeface="Consolas"/>
              <a:cs typeface="Consolas"/>
              <a:sym typeface="Consolas"/>
            </a:endParaRPr>
          </a:p>
          <a:p>
            <a:pPr marL="0" lvl="0" indent="0" algn="l" rtl="0">
              <a:spcBef>
                <a:spcPts val="1600"/>
              </a:spcBef>
              <a:spcAft>
                <a:spcPts val="1600"/>
              </a:spcAft>
              <a:buNone/>
            </a:pPr>
            <a:endParaRPr sz="1600" dirty="0">
              <a:solidFill>
                <a:srgbClr val="93C47D"/>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3" name="Picture 2"/>
          <p:cNvPicPr>
            <a:picLocks noChangeAspect="1"/>
          </p:cNvPicPr>
          <p:nvPr/>
        </p:nvPicPr>
        <p:blipFill>
          <a:blip r:embed="rId2"/>
          <a:stretch>
            <a:fillRect/>
          </a:stretch>
        </p:blipFill>
        <p:spPr>
          <a:xfrm>
            <a:off x="628650" y="1165033"/>
            <a:ext cx="5534025" cy="3495675"/>
          </a:xfrm>
          <a:prstGeom prst="rect">
            <a:avLst/>
          </a:prstGeom>
        </p:spPr>
      </p:pic>
      <p:pic>
        <p:nvPicPr>
          <p:cNvPr id="4" name="Picture 3"/>
          <p:cNvPicPr>
            <a:picLocks noChangeAspect="1"/>
          </p:cNvPicPr>
          <p:nvPr/>
        </p:nvPicPr>
        <p:blipFill rotWithShape="1">
          <a:blip r:embed="rId3"/>
          <a:srcRect r="10663" b="20141"/>
          <a:stretch/>
        </p:blipFill>
        <p:spPr>
          <a:xfrm>
            <a:off x="5522568" y="1158157"/>
            <a:ext cx="3257047" cy="911275"/>
          </a:xfrm>
          <a:prstGeom prst="rect">
            <a:avLst/>
          </a:prstGeom>
        </p:spPr>
      </p:pic>
      <p:pic>
        <p:nvPicPr>
          <p:cNvPr id="5" name="Picture 4"/>
          <p:cNvPicPr>
            <a:picLocks noChangeAspect="1"/>
          </p:cNvPicPr>
          <p:nvPr/>
        </p:nvPicPr>
        <p:blipFill rotWithShape="1">
          <a:blip r:embed="rId4"/>
          <a:srcRect b="24223"/>
          <a:stretch/>
        </p:blipFill>
        <p:spPr>
          <a:xfrm>
            <a:off x="5522568" y="199253"/>
            <a:ext cx="3370238" cy="866402"/>
          </a:xfrm>
          <a:prstGeom prst="rect">
            <a:avLst/>
          </a:prstGeom>
        </p:spPr>
      </p:pic>
      <p:sp>
        <p:nvSpPr>
          <p:cNvPr id="6" name="TextBox 5"/>
          <p:cNvSpPr txBox="1"/>
          <p:nvPr/>
        </p:nvSpPr>
        <p:spPr>
          <a:xfrm>
            <a:off x="4107026" y="282504"/>
            <a:ext cx="1390124" cy="307777"/>
          </a:xfrm>
          <a:prstGeom prst="rect">
            <a:avLst/>
          </a:prstGeom>
          <a:noFill/>
        </p:spPr>
        <p:txBody>
          <a:bodyPr wrap="none" rtlCol="0">
            <a:spAutoFit/>
          </a:bodyPr>
          <a:lstStyle/>
          <a:p>
            <a:r>
              <a:rPr lang="en-US" dirty="0" smtClean="0"/>
              <a:t>Before Clicking</a:t>
            </a:r>
            <a:endParaRPr lang="en-US" dirty="0"/>
          </a:p>
        </p:txBody>
      </p:sp>
      <p:sp>
        <p:nvSpPr>
          <p:cNvPr id="7" name="TextBox 6"/>
          <p:cNvSpPr txBox="1"/>
          <p:nvPr/>
        </p:nvSpPr>
        <p:spPr>
          <a:xfrm>
            <a:off x="4256105" y="1207058"/>
            <a:ext cx="1241045" cy="307777"/>
          </a:xfrm>
          <a:prstGeom prst="rect">
            <a:avLst/>
          </a:prstGeom>
          <a:noFill/>
        </p:spPr>
        <p:txBody>
          <a:bodyPr wrap="none" rtlCol="0">
            <a:spAutoFit/>
          </a:bodyPr>
          <a:lstStyle/>
          <a:p>
            <a:r>
              <a:rPr lang="en-US" dirty="0" smtClean="0"/>
              <a:t>After Clicking</a:t>
            </a:r>
            <a:endParaRPr lang="en-US" dirty="0"/>
          </a:p>
        </p:txBody>
      </p:sp>
    </p:spTree>
    <p:extLst>
      <p:ext uri="{BB962C8B-B14F-4D97-AF65-F5344CB8AC3E}">
        <p14:creationId xmlns:p14="http://schemas.microsoft.com/office/powerpoint/2010/main" val="202344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6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Inputs</a:t>
            </a:r>
            <a:endParaRPr/>
          </a:p>
        </p:txBody>
      </p:sp>
      <p:sp>
        <p:nvSpPr>
          <p:cNvPr id="452" name="Google Shape;452;p6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If you want the user to be able to input some text we use the tag &lt;input&gt;:</a:t>
            </a:r>
            <a:endParaRPr dirty="0"/>
          </a:p>
          <a:p>
            <a:pPr marL="0" lvl="0" indent="0" algn="l" rtl="0">
              <a:spcBef>
                <a:spcPts val="1600"/>
              </a:spcBef>
              <a:spcAft>
                <a:spcPts val="0"/>
              </a:spcAft>
              <a:buNone/>
            </a:pPr>
            <a:r>
              <a:rPr lang="en" dirty="0">
                <a:solidFill>
                  <a:srgbClr val="FF8906"/>
                </a:solidFill>
                <a:latin typeface="Consolas"/>
                <a:ea typeface="Consolas"/>
                <a:cs typeface="Consolas"/>
                <a:sym typeface="Consolas"/>
              </a:rPr>
              <a:t>&lt;</a:t>
            </a:r>
            <a:r>
              <a:rPr lang="en" b="1" dirty="0">
                <a:solidFill>
                  <a:srgbClr val="E66170"/>
                </a:solidFill>
                <a:latin typeface="Consolas"/>
                <a:ea typeface="Consolas"/>
                <a:cs typeface="Consolas"/>
                <a:sym typeface="Consolas"/>
              </a:rPr>
              <a:t>input</a:t>
            </a:r>
            <a:r>
              <a:rPr lang="en" dirty="0">
                <a:solidFill>
                  <a:srgbClr val="D1D1D1"/>
                </a:solidFill>
                <a:latin typeface="Consolas"/>
                <a:ea typeface="Consolas"/>
                <a:cs typeface="Consolas"/>
                <a:sym typeface="Consolas"/>
              </a:rPr>
              <a:t> type</a:t>
            </a:r>
            <a:r>
              <a:rPr lang="en" dirty="0">
                <a:solidFill>
                  <a:srgbClr val="D2CD86"/>
                </a:solidFill>
                <a:latin typeface="Consolas"/>
                <a:ea typeface="Consolas"/>
                <a:cs typeface="Consolas"/>
                <a:sym typeface="Consolas"/>
              </a:rPr>
              <a:t>=</a:t>
            </a:r>
            <a:r>
              <a:rPr lang="en" dirty="0">
                <a:solidFill>
                  <a:srgbClr val="00C4C4"/>
                </a:solidFill>
                <a:latin typeface="Consolas"/>
                <a:ea typeface="Consolas"/>
                <a:cs typeface="Consolas"/>
                <a:sym typeface="Consolas"/>
              </a:rPr>
              <a:t>"text"</a:t>
            </a:r>
            <a:r>
              <a:rPr lang="en" dirty="0">
                <a:solidFill>
                  <a:srgbClr val="FF8906"/>
                </a:solidFill>
                <a:latin typeface="Consolas"/>
                <a:ea typeface="Consolas"/>
                <a:cs typeface="Consolas"/>
                <a:sym typeface="Consolas"/>
              </a:rPr>
              <a:t>/&gt;</a:t>
            </a:r>
            <a:endParaRPr dirty="0">
              <a:latin typeface="Consolas"/>
              <a:ea typeface="Consolas"/>
              <a:cs typeface="Consolas"/>
              <a:sym typeface="Consolas"/>
            </a:endParaRPr>
          </a:p>
          <a:p>
            <a:pPr marL="0" lvl="0" indent="0" algn="l" rtl="0">
              <a:spcBef>
                <a:spcPts val="1600"/>
              </a:spcBef>
              <a:spcAft>
                <a:spcPts val="0"/>
              </a:spcAft>
              <a:buNone/>
            </a:pPr>
            <a:r>
              <a:rPr lang="en" dirty="0" smtClean="0"/>
              <a:t>From </a:t>
            </a:r>
            <a:r>
              <a:rPr lang="en" dirty="0"/>
              <a:t>Javascript we can attach events like </a:t>
            </a:r>
            <a:r>
              <a:rPr lang="en" sz="1400" dirty="0">
                <a:latin typeface="Courier New"/>
                <a:ea typeface="Courier New"/>
                <a:cs typeface="Courier New"/>
                <a:sym typeface="Courier New"/>
              </a:rPr>
              <a:t>"</a:t>
            </a:r>
            <a:r>
              <a:rPr lang="en" dirty="0"/>
              <a:t>click</a:t>
            </a:r>
            <a:r>
              <a:rPr lang="en" sz="1400" dirty="0">
                <a:latin typeface="Courier New"/>
                <a:ea typeface="Courier New"/>
                <a:cs typeface="Courier New"/>
                <a:sym typeface="Courier New"/>
              </a:rPr>
              <a:t>"</a:t>
            </a:r>
            <a:r>
              <a:rPr lang="en" dirty="0"/>
              <a:t> or </a:t>
            </a:r>
            <a:r>
              <a:rPr lang="en" sz="1400" dirty="0">
                <a:latin typeface="Courier New"/>
                <a:ea typeface="Courier New"/>
                <a:cs typeface="Courier New"/>
                <a:sym typeface="Courier New"/>
              </a:rPr>
              <a:t>"</a:t>
            </a:r>
            <a:r>
              <a:rPr lang="en" dirty="0"/>
              <a:t>keydown</a:t>
            </a:r>
            <a:r>
              <a:rPr lang="en" sz="1400" dirty="0">
                <a:latin typeface="Courier New"/>
                <a:ea typeface="Courier New"/>
                <a:cs typeface="Courier New"/>
                <a:sym typeface="Courier New"/>
              </a:rPr>
              <a:t>"</a:t>
            </a:r>
            <a:r>
              <a:rPr lang="en" dirty="0"/>
              <a:t>.</a:t>
            </a:r>
            <a:endParaRPr dirty="0"/>
          </a:p>
          <a:p>
            <a:pPr marL="0" lvl="0" indent="0" algn="l" rtl="0">
              <a:spcBef>
                <a:spcPts val="1600"/>
              </a:spcBef>
              <a:spcAft>
                <a:spcPts val="0"/>
              </a:spcAft>
              <a:buNone/>
            </a:pPr>
            <a:r>
              <a:rPr lang="en" dirty="0"/>
              <a:t>To read or modify the content of the input:</a:t>
            </a:r>
            <a:endParaRPr dirty="0"/>
          </a:p>
          <a:p>
            <a:pPr marL="0" lvl="0" indent="0" algn="l" rtl="0">
              <a:spcBef>
                <a:spcPts val="1600"/>
              </a:spcBef>
              <a:spcAft>
                <a:spcPts val="1600"/>
              </a:spcAft>
              <a:buNone/>
            </a:pPr>
            <a:r>
              <a:rPr lang="en" sz="1400" dirty="0">
                <a:solidFill>
                  <a:srgbClr val="EA9999"/>
                </a:solidFill>
                <a:latin typeface="Consolas"/>
                <a:ea typeface="Consolas"/>
                <a:cs typeface="Consolas"/>
                <a:sym typeface="Consolas"/>
              </a:rPr>
              <a:t>my_input_element</a:t>
            </a:r>
            <a:r>
              <a:rPr lang="en" sz="1400" dirty="0">
                <a:latin typeface="Consolas"/>
                <a:ea typeface="Consolas"/>
                <a:cs typeface="Consolas"/>
                <a:sym typeface="Consolas"/>
              </a:rPr>
              <a:t>.value = ""; </a:t>
            </a:r>
            <a:r>
              <a:rPr lang="en" sz="1400" dirty="0">
                <a:solidFill>
                  <a:srgbClr val="93C47D"/>
                </a:solidFill>
                <a:latin typeface="Consolas"/>
                <a:ea typeface="Consolas"/>
                <a:cs typeface="Consolas"/>
                <a:sym typeface="Consolas"/>
              </a:rPr>
              <a:t>//this will clear the text inside the input</a:t>
            </a:r>
            <a:endParaRPr sz="1400" dirty="0">
              <a:solidFill>
                <a:srgbClr val="93C47D"/>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640556"/>
          </a:xfrm>
        </p:spPr>
        <p:txBody>
          <a:bodyPr/>
          <a:lstStyle/>
          <a:p>
            <a:r>
              <a:rPr lang="en-US" dirty="0" smtClean="0"/>
              <a:t>Input types</a:t>
            </a:r>
            <a:endParaRPr lang="en-US" dirty="0"/>
          </a:p>
        </p:txBody>
      </p:sp>
      <p:pic>
        <p:nvPicPr>
          <p:cNvPr id="3" name="Picture 2"/>
          <p:cNvPicPr>
            <a:picLocks noChangeAspect="1"/>
          </p:cNvPicPr>
          <p:nvPr/>
        </p:nvPicPr>
        <p:blipFill>
          <a:blip r:embed="rId2"/>
          <a:stretch>
            <a:fillRect/>
          </a:stretch>
        </p:blipFill>
        <p:spPr>
          <a:xfrm>
            <a:off x="212235" y="914400"/>
            <a:ext cx="8582025" cy="2333625"/>
          </a:xfrm>
          <a:prstGeom prst="rect">
            <a:avLst/>
          </a:prstGeom>
        </p:spPr>
      </p:pic>
    </p:spTree>
    <p:extLst>
      <p:ext uri="{BB962C8B-B14F-4D97-AF65-F5344CB8AC3E}">
        <p14:creationId xmlns:p14="http://schemas.microsoft.com/office/powerpoint/2010/main" val="8836939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2540" y="859756"/>
            <a:ext cx="5762625" cy="3257550"/>
          </a:xfrm>
          <a:prstGeom prst="rect">
            <a:avLst/>
          </a:prstGeom>
        </p:spPr>
      </p:pic>
      <p:pic>
        <p:nvPicPr>
          <p:cNvPr id="3" name="Picture 2"/>
          <p:cNvPicPr>
            <a:picLocks noChangeAspect="1"/>
          </p:cNvPicPr>
          <p:nvPr/>
        </p:nvPicPr>
        <p:blipFill>
          <a:blip r:embed="rId3"/>
          <a:stretch>
            <a:fillRect/>
          </a:stretch>
        </p:blipFill>
        <p:spPr>
          <a:xfrm>
            <a:off x="4144986" y="3393620"/>
            <a:ext cx="4182836" cy="1447372"/>
          </a:xfrm>
          <a:prstGeom prst="rect">
            <a:avLst/>
          </a:prstGeom>
        </p:spPr>
      </p:pic>
      <p:sp>
        <p:nvSpPr>
          <p:cNvPr id="4" name="Title 1"/>
          <p:cNvSpPr txBox="1">
            <a:spLocks/>
          </p:cNvSpPr>
          <p:nvPr/>
        </p:nvSpPr>
        <p:spPr>
          <a:xfrm>
            <a:off x="628650" y="273844"/>
            <a:ext cx="7886700" cy="64055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dirty="0" smtClean="0"/>
              <a:t>Example</a:t>
            </a:r>
          </a:p>
        </p:txBody>
      </p:sp>
    </p:spTree>
    <p:extLst>
      <p:ext uri="{BB962C8B-B14F-4D97-AF65-F5344CB8AC3E}">
        <p14:creationId xmlns:p14="http://schemas.microsoft.com/office/powerpoint/2010/main" val="27937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0"/>
          <p:cNvSpPr txBox="1">
            <a:spLocks noGrp="1"/>
          </p:cNvSpPr>
          <p:nvPr>
            <p:ph type="title"/>
          </p:nvPr>
        </p:nvSpPr>
        <p:spPr>
          <a:xfrm>
            <a:off x="311700" y="1339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a website</a:t>
            </a:r>
            <a:endParaRPr/>
          </a:p>
        </p:txBody>
      </p:sp>
      <p:sp>
        <p:nvSpPr>
          <p:cNvPr id="458" name="Google Shape;458;p70"/>
          <p:cNvSpPr txBox="1">
            <a:spLocks noGrp="1"/>
          </p:cNvSpPr>
          <p:nvPr>
            <p:ph type="body" idx="1"/>
          </p:nvPr>
        </p:nvSpPr>
        <p:spPr>
          <a:xfrm>
            <a:off x="457200" y="820450"/>
            <a:ext cx="4038900" cy="1956900"/>
          </a:xfrm>
          <a:prstGeom prst="rect">
            <a:avLst/>
          </a:prstGeom>
          <a:solidFill>
            <a:srgbClr val="000000"/>
          </a:solidFill>
          <a:ln w="19050" cap="flat" cmpd="sng">
            <a:solidFill>
              <a:srgbClr val="EFEFE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F1C232"/>
                </a:solidFill>
              </a:rPr>
              <a:t>HTML in </a:t>
            </a:r>
            <a:r>
              <a:rPr lang="en" sz="1400" b="1">
                <a:solidFill>
                  <a:srgbClr val="FFFFFF"/>
                </a:solidFill>
              </a:rPr>
              <a:t>index.html</a:t>
            </a:r>
            <a:endParaRPr sz="1200">
              <a:solidFill>
                <a:srgbClr val="FFFFFF"/>
              </a:solidFill>
              <a:latin typeface="Courier New"/>
              <a:ea typeface="Courier New"/>
              <a:cs typeface="Courier New"/>
              <a:sym typeface="Courier New"/>
            </a:endParaRPr>
          </a:p>
          <a:p>
            <a:pPr marL="0" lvl="0" indent="0" algn="l" rtl="0">
              <a:spcBef>
                <a:spcPts val="1600"/>
              </a:spcBef>
              <a:spcAft>
                <a:spcPts val="0"/>
              </a:spcAft>
              <a:buClr>
                <a:schemeClr val="dk1"/>
              </a:buClr>
              <a:buSzPts val="1100"/>
              <a:buFont typeface="Arial"/>
              <a:buNone/>
            </a:pPr>
            <a:r>
              <a:rPr lang="en" sz="1200">
                <a:solidFill>
                  <a:srgbClr val="9FC5E8"/>
                </a:solidFill>
                <a:latin typeface="Consolas"/>
                <a:ea typeface="Consolas"/>
                <a:cs typeface="Consolas"/>
                <a:sym typeface="Consolas"/>
              </a:rPr>
              <a:t>&lt;link</a:t>
            </a:r>
            <a:r>
              <a:rPr lang="en" sz="1200">
                <a:latin typeface="Consolas"/>
                <a:ea typeface="Consolas"/>
                <a:cs typeface="Consolas"/>
                <a:sym typeface="Consolas"/>
              </a:rPr>
              <a:t> href="</a:t>
            </a:r>
            <a:r>
              <a:rPr lang="en" sz="1200">
                <a:solidFill>
                  <a:srgbClr val="FF00FF"/>
                </a:solidFill>
                <a:latin typeface="Consolas"/>
                <a:ea typeface="Consolas"/>
                <a:cs typeface="Consolas"/>
                <a:sym typeface="Consolas"/>
              </a:rPr>
              <a:t>style.css</a:t>
            </a:r>
            <a:r>
              <a:rPr lang="en" sz="1200">
                <a:latin typeface="Consolas"/>
                <a:ea typeface="Consolas"/>
                <a:cs typeface="Consolas"/>
                <a:sym typeface="Consolas"/>
              </a:rPr>
              <a:t>" rel="stylesheet"/&gt;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&lt;h1&gt;Welcome&lt;/h1&gt;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&lt;p&gt;</a:t>
            </a:r>
            <a:endParaRPr sz="1200">
              <a:solidFill>
                <a:srgbClr val="9FC5E8"/>
              </a:solidFill>
              <a:latin typeface="Consolas"/>
              <a:ea typeface="Consolas"/>
              <a:cs typeface="Consolas"/>
              <a:sym typeface="Consolas"/>
            </a:endParaRPr>
          </a:p>
          <a:p>
            <a:pPr marL="0" lvl="0" indent="457200" algn="l" rtl="0">
              <a:spcBef>
                <a:spcPts val="0"/>
              </a:spcBef>
              <a:spcAft>
                <a:spcPts val="0"/>
              </a:spcAft>
              <a:buNone/>
            </a:pPr>
            <a:r>
              <a:rPr lang="en" sz="1200">
                <a:solidFill>
                  <a:srgbClr val="9FC5E8"/>
                </a:solidFill>
                <a:latin typeface="Consolas"/>
                <a:ea typeface="Consolas"/>
                <a:cs typeface="Consolas"/>
                <a:sym typeface="Consolas"/>
              </a:rPr>
              <a:t>&lt;</a:t>
            </a:r>
            <a:r>
              <a:rPr lang="en" sz="1200">
                <a:solidFill>
                  <a:srgbClr val="8E7CC3"/>
                </a:solidFill>
                <a:latin typeface="Consolas"/>
                <a:ea typeface="Consolas"/>
                <a:cs typeface="Consolas"/>
                <a:sym typeface="Consolas"/>
              </a:rPr>
              <a:t>button</a:t>
            </a:r>
            <a:r>
              <a:rPr lang="en" sz="1200">
                <a:solidFill>
                  <a:srgbClr val="9FC5E8"/>
                </a:solidFill>
                <a:latin typeface="Consolas"/>
                <a:ea typeface="Consolas"/>
                <a:cs typeface="Consolas"/>
                <a:sym typeface="Consolas"/>
              </a:rPr>
              <a:t>&gt;</a:t>
            </a:r>
            <a:r>
              <a:rPr lang="en" sz="1200">
                <a:solidFill>
                  <a:srgbClr val="FFFFFF"/>
                </a:solidFill>
                <a:latin typeface="Consolas"/>
                <a:ea typeface="Consolas"/>
                <a:cs typeface="Consolas"/>
                <a:sym typeface="Consolas"/>
              </a:rPr>
              <a:t>Click me</a:t>
            </a:r>
            <a:r>
              <a:rPr lang="en" sz="1200">
                <a:solidFill>
                  <a:srgbClr val="9FC5E8"/>
                </a:solidFill>
                <a:latin typeface="Consolas"/>
                <a:ea typeface="Consolas"/>
                <a:cs typeface="Consolas"/>
                <a:sym typeface="Consolas"/>
              </a:rPr>
              <a:t>&lt;/</a:t>
            </a:r>
            <a:r>
              <a:rPr lang="en" sz="1200">
                <a:solidFill>
                  <a:srgbClr val="8E7CC3"/>
                </a:solidFill>
                <a:latin typeface="Consolas"/>
                <a:ea typeface="Consolas"/>
                <a:cs typeface="Consolas"/>
                <a:sym typeface="Consolas"/>
              </a:rPr>
              <a:t>button</a:t>
            </a:r>
            <a:r>
              <a:rPr lang="en" sz="1200">
                <a:solidFill>
                  <a:srgbClr val="9FC5E8"/>
                </a:solidFill>
                <a:latin typeface="Consolas"/>
                <a:ea typeface="Consolas"/>
                <a:cs typeface="Consolas"/>
                <a:sym typeface="Consolas"/>
              </a:rPr>
              <a:t>&gt;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&lt;/p&gt;</a:t>
            </a:r>
            <a:endParaRPr sz="1200">
              <a:solidFill>
                <a:srgbClr val="9FC5E8"/>
              </a:solidFill>
              <a:latin typeface="Consolas"/>
              <a:ea typeface="Consolas"/>
              <a:cs typeface="Consolas"/>
              <a:sym typeface="Consolas"/>
            </a:endParaRPr>
          </a:p>
          <a:p>
            <a:pPr marL="0" lvl="0" indent="0" algn="l" rtl="0">
              <a:spcBef>
                <a:spcPts val="0"/>
              </a:spcBef>
              <a:spcAft>
                <a:spcPts val="1600"/>
              </a:spcAft>
              <a:buNone/>
            </a:pPr>
            <a:r>
              <a:rPr lang="en" sz="1200">
                <a:solidFill>
                  <a:srgbClr val="9FC5E8"/>
                </a:solidFill>
                <a:latin typeface="Consolas"/>
                <a:ea typeface="Consolas"/>
                <a:cs typeface="Consolas"/>
                <a:sym typeface="Consolas"/>
              </a:rPr>
              <a:t>&lt;script src="</a:t>
            </a:r>
            <a:r>
              <a:rPr lang="en" sz="1200">
                <a:solidFill>
                  <a:srgbClr val="00FF00"/>
                </a:solidFill>
                <a:latin typeface="Consolas"/>
                <a:ea typeface="Consolas"/>
                <a:cs typeface="Consolas"/>
                <a:sym typeface="Consolas"/>
              </a:rPr>
              <a:t>code.js</a:t>
            </a:r>
            <a:r>
              <a:rPr lang="en" sz="1200">
                <a:solidFill>
                  <a:srgbClr val="9FC5E8"/>
                </a:solidFill>
                <a:latin typeface="Consolas"/>
                <a:ea typeface="Consolas"/>
                <a:cs typeface="Consolas"/>
                <a:sym typeface="Consolas"/>
              </a:rPr>
              <a:t>"/&gt;</a:t>
            </a:r>
            <a:endParaRPr sz="1200">
              <a:solidFill>
                <a:srgbClr val="9FC5E8"/>
              </a:solidFill>
              <a:latin typeface="Consolas"/>
              <a:ea typeface="Consolas"/>
              <a:cs typeface="Consolas"/>
              <a:sym typeface="Consolas"/>
            </a:endParaRPr>
          </a:p>
        </p:txBody>
      </p:sp>
      <p:sp>
        <p:nvSpPr>
          <p:cNvPr id="459" name="Google Shape;459;p70"/>
          <p:cNvSpPr txBox="1">
            <a:spLocks noGrp="1"/>
          </p:cNvSpPr>
          <p:nvPr>
            <p:ph type="body" idx="4294967295"/>
          </p:nvPr>
        </p:nvSpPr>
        <p:spPr>
          <a:xfrm>
            <a:off x="0" y="2890838"/>
            <a:ext cx="4038600" cy="1816100"/>
          </a:xfrm>
          <a:prstGeom prst="rect">
            <a:avLst/>
          </a:prstGeom>
          <a:solidFill>
            <a:srgbClr val="000000"/>
          </a:solidFill>
          <a:ln w="19050" cap="flat" cmpd="sng">
            <a:solidFill>
              <a:srgbClr val="FF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rgbClr val="F1C232"/>
                </a:solidFill>
              </a:rPr>
              <a:t>CSS in </a:t>
            </a:r>
            <a:r>
              <a:rPr lang="en" sz="1400">
                <a:solidFill>
                  <a:srgbClr val="FF00FF"/>
                </a:solidFill>
              </a:rPr>
              <a:t>style.css</a:t>
            </a:r>
            <a:endParaRPr sz="1400">
              <a:solidFill>
                <a:srgbClr val="9FC5E8"/>
              </a:solidFill>
              <a:latin typeface="Courier New"/>
              <a:ea typeface="Courier New"/>
              <a:cs typeface="Courier New"/>
              <a:sym typeface="Courier New"/>
            </a:endParaRPr>
          </a:p>
          <a:p>
            <a:pPr marL="0" lvl="0" indent="0" algn="l" rtl="0">
              <a:spcBef>
                <a:spcPts val="1600"/>
              </a:spcBef>
              <a:spcAft>
                <a:spcPts val="0"/>
              </a:spcAft>
              <a:buNone/>
            </a:pPr>
            <a:r>
              <a:rPr lang="en" sz="1400">
                <a:solidFill>
                  <a:srgbClr val="9FC5E8"/>
                </a:solidFill>
                <a:latin typeface="Consolas"/>
                <a:ea typeface="Consolas"/>
                <a:cs typeface="Consolas"/>
                <a:sym typeface="Consolas"/>
              </a:rPr>
              <a:t>h1 { color: #333; }</a:t>
            </a:r>
            <a:endParaRPr sz="1400">
              <a:solidFill>
                <a:srgbClr val="9FC5E8"/>
              </a:solidFill>
              <a:latin typeface="Consolas"/>
              <a:ea typeface="Consolas"/>
              <a:cs typeface="Consolas"/>
              <a:sym typeface="Consolas"/>
            </a:endParaRPr>
          </a:p>
          <a:p>
            <a:pPr marL="0" lvl="0" indent="0" algn="l" rtl="0">
              <a:spcBef>
                <a:spcPts val="0"/>
              </a:spcBef>
              <a:spcAft>
                <a:spcPts val="0"/>
              </a:spcAft>
              <a:buNone/>
            </a:pPr>
            <a:r>
              <a:rPr lang="en" sz="1400">
                <a:solidFill>
                  <a:srgbClr val="8E7CC3"/>
                </a:solidFill>
                <a:latin typeface="Consolas"/>
                <a:ea typeface="Consolas"/>
                <a:cs typeface="Consolas"/>
                <a:sym typeface="Consolas"/>
              </a:rPr>
              <a:t>button </a:t>
            </a:r>
            <a:r>
              <a:rPr lang="en" sz="1400">
                <a:solidFill>
                  <a:srgbClr val="9FC5E8"/>
                </a:solidFill>
                <a:latin typeface="Consolas"/>
                <a:ea typeface="Consolas"/>
                <a:cs typeface="Consolas"/>
                <a:sym typeface="Consolas"/>
              </a:rPr>
              <a:t>{</a:t>
            </a:r>
            <a:endParaRPr sz="1400">
              <a:solidFill>
                <a:srgbClr val="9FC5E8"/>
              </a:solidFill>
              <a:latin typeface="Consolas"/>
              <a:ea typeface="Consolas"/>
              <a:cs typeface="Consolas"/>
              <a:sym typeface="Consolas"/>
            </a:endParaRPr>
          </a:p>
          <a:p>
            <a:pPr marL="0" lvl="0" indent="457200" algn="l" rtl="0">
              <a:spcBef>
                <a:spcPts val="0"/>
              </a:spcBef>
              <a:spcAft>
                <a:spcPts val="0"/>
              </a:spcAft>
              <a:buNone/>
            </a:pPr>
            <a:r>
              <a:rPr lang="en" sz="1400">
                <a:solidFill>
                  <a:srgbClr val="9FC5E8"/>
                </a:solidFill>
                <a:latin typeface="Consolas"/>
                <a:ea typeface="Consolas"/>
                <a:cs typeface="Consolas"/>
                <a:sym typeface="Consolas"/>
              </a:rPr>
              <a:t>border: 2px solid #AAA;	</a:t>
            </a:r>
            <a:endParaRPr sz="1400">
              <a:solidFill>
                <a:srgbClr val="9FC5E8"/>
              </a:solidFill>
              <a:latin typeface="Consolas"/>
              <a:ea typeface="Consolas"/>
              <a:cs typeface="Consolas"/>
              <a:sym typeface="Consolas"/>
            </a:endParaRPr>
          </a:p>
          <a:p>
            <a:pPr marL="0" lvl="0" indent="457200" algn="l" rtl="0">
              <a:spcBef>
                <a:spcPts val="0"/>
              </a:spcBef>
              <a:spcAft>
                <a:spcPts val="0"/>
              </a:spcAft>
              <a:buNone/>
            </a:pPr>
            <a:r>
              <a:rPr lang="en" sz="1400">
                <a:solidFill>
                  <a:srgbClr val="9FC5E8"/>
                </a:solidFill>
                <a:latin typeface="Consolas"/>
                <a:ea typeface="Consolas"/>
                <a:cs typeface="Consolas"/>
                <a:sym typeface="Consolas"/>
              </a:rPr>
              <a:t>background-color: #555;</a:t>
            </a:r>
            <a:endParaRPr sz="1400">
              <a:solidFill>
                <a:srgbClr val="9FC5E8"/>
              </a:solidFill>
              <a:latin typeface="Consolas"/>
              <a:ea typeface="Consolas"/>
              <a:cs typeface="Consolas"/>
              <a:sym typeface="Consolas"/>
            </a:endParaRPr>
          </a:p>
          <a:p>
            <a:pPr marL="0" lvl="0" indent="0" algn="l" rtl="0">
              <a:spcBef>
                <a:spcPts val="0"/>
              </a:spcBef>
              <a:spcAft>
                <a:spcPts val="0"/>
              </a:spcAft>
              <a:buNone/>
            </a:pPr>
            <a:r>
              <a:rPr lang="en" sz="1400">
                <a:solidFill>
                  <a:srgbClr val="9FC5E8"/>
                </a:solidFill>
                <a:latin typeface="Consolas"/>
                <a:ea typeface="Consolas"/>
                <a:cs typeface="Consolas"/>
                <a:sym typeface="Consolas"/>
              </a:rPr>
              <a:t>}</a:t>
            </a:r>
            <a:endParaRPr sz="1400">
              <a:solidFill>
                <a:srgbClr val="9FC5E8"/>
              </a:solidFill>
              <a:latin typeface="Consolas"/>
              <a:ea typeface="Consolas"/>
              <a:cs typeface="Consolas"/>
              <a:sym typeface="Consolas"/>
            </a:endParaRPr>
          </a:p>
        </p:txBody>
      </p:sp>
      <p:sp>
        <p:nvSpPr>
          <p:cNvPr id="460" name="Google Shape;460;p70"/>
          <p:cNvSpPr txBox="1">
            <a:spLocks noGrp="1"/>
          </p:cNvSpPr>
          <p:nvPr>
            <p:ph type="body" idx="4294967295"/>
          </p:nvPr>
        </p:nvSpPr>
        <p:spPr>
          <a:xfrm>
            <a:off x="4743450" y="820738"/>
            <a:ext cx="4400550" cy="3937000"/>
          </a:xfrm>
          <a:prstGeom prst="rect">
            <a:avLst/>
          </a:prstGeom>
          <a:solidFill>
            <a:srgbClr val="000000"/>
          </a:solidFill>
          <a:ln w="19050" cap="flat" cmpd="sng">
            <a:solidFill>
              <a:srgbClr val="00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1C232"/>
                </a:solidFill>
              </a:rPr>
              <a:t>Javascript in </a:t>
            </a:r>
            <a:r>
              <a:rPr lang="en" sz="1800" b="1">
                <a:solidFill>
                  <a:srgbClr val="00FF00"/>
                </a:solidFill>
              </a:rPr>
              <a:t>code.js</a:t>
            </a:r>
            <a:endParaRPr sz="1800">
              <a:solidFill>
                <a:srgbClr val="9FC5E8"/>
              </a:solidFill>
              <a:latin typeface="Courier New"/>
              <a:ea typeface="Courier New"/>
              <a:cs typeface="Courier New"/>
              <a:sym typeface="Courier New"/>
            </a:endParaRPr>
          </a:p>
          <a:p>
            <a:pPr marL="0" lvl="0" indent="0" algn="l" rtl="0">
              <a:spcBef>
                <a:spcPts val="1600"/>
              </a:spcBef>
              <a:spcAft>
                <a:spcPts val="0"/>
              </a:spcAft>
              <a:buNone/>
            </a:pPr>
            <a:r>
              <a:rPr lang="en" sz="1200">
                <a:solidFill>
                  <a:srgbClr val="B6D7A8"/>
                </a:solidFill>
                <a:latin typeface="Consolas"/>
                <a:ea typeface="Consolas"/>
                <a:cs typeface="Consolas"/>
                <a:sym typeface="Consolas"/>
              </a:rPr>
              <a:t>//fetch the button from the DOM</a:t>
            </a:r>
            <a:endParaRPr sz="1200">
              <a:solidFill>
                <a:srgbClr val="B6D7A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var </a:t>
            </a:r>
            <a:r>
              <a:rPr lang="en" sz="1200">
                <a:solidFill>
                  <a:srgbClr val="8E7CC3"/>
                </a:solidFill>
                <a:latin typeface="Consolas"/>
                <a:ea typeface="Consolas"/>
                <a:cs typeface="Consolas"/>
                <a:sym typeface="Consolas"/>
              </a:rPr>
              <a:t>button </a:t>
            </a:r>
            <a:r>
              <a:rPr lang="en" sz="1200">
                <a:solidFill>
                  <a:srgbClr val="9FC5E8"/>
                </a:solidFill>
                <a:latin typeface="Consolas"/>
                <a:ea typeface="Consolas"/>
                <a:cs typeface="Consolas"/>
                <a:sym typeface="Consolas"/>
              </a:rPr>
              <a:t>= </a:t>
            </a:r>
            <a:r>
              <a:rPr lang="en" sz="1200">
                <a:solidFill>
                  <a:srgbClr val="F3F3F3"/>
                </a:solidFill>
                <a:latin typeface="Consolas"/>
                <a:ea typeface="Consolas"/>
                <a:cs typeface="Consolas"/>
                <a:sym typeface="Consolas"/>
              </a:rPr>
              <a:t>document</a:t>
            </a:r>
            <a:r>
              <a:rPr lang="en" sz="1200">
                <a:solidFill>
                  <a:srgbClr val="9FC5E8"/>
                </a:solidFill>
                <a:latin typeface="Consolas"/>
                <a:ea typeface="Consolas"/>
                <a:cs typeface="Consolas"/>
                <a:sym typeface="Consolas"/>
              </a:rPr>
              <a:t>.</a:t>
            </a:r>
            <a:r>
              <a:rPr lang="en" sz="1200">
                <a:solidFill>
                  <a:srgbClr val="D9D2E9"/>
                </a:solidFill>
                <a:latin typeface="Consolas"/>
                <a:ea typeface="Consolas"/>
                <a:cs typeface="Consolas"/>
                <a:sym typeface="Consolas"/>
              </a:rPr>
              <a:t>querySelector</a:t>
            </a:r>
            <a:r>
              <a:rPr lang="en" sz="1200">
                <a:solidFill>
                  <a:srgbClr val="9FC5E8"/>
                </a:solidFill>
                <a:latin typeface="Consolas"/>
                <a:ea typeface="Consolas"/>
                <a:cs typeface="Consolas"/>
                <a:sym typeface="Consolas"/>
              </a:rPr>
              <a:t>("</a:t>
            </a:r>
            <a:r>
              <a:rPr lang="en" sz="1200">
                <a:solidFill>
                  <a:srgbClr val="EAD1DC"/>
                </a:solidFill>
                <a:latin typeface="Consolas"/>
                <a:ea typeface="Consolas"/>
                <a:cs typeface="Consolas"/>
                <a:sym typeface="Consolas"/>
              </a:rPr>
              <a:t>button</a:t>
            </a: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D9EAD3"/>
                </a:solidFill>
                <a:latin typeface="Consolas"/>
                <a:ea typeface="Consolas"/>
                <a:cs typeface="Consolas"/>
                <a:sym typeface="Consolas"/>
              </a:rPr>
              <a:t>//attach and event when the user clicks it</a:t>
            </a:r>
            <a:endParaRPr sz="1200">
              <a:solidFill>
                <a:srgbClr val="D9EAD3"/>
              </a:solidFill>
              <a:latin typeface="Consolas"/>
              <a:ea typeface="Consolas"/>
              <a:cs typeface="Consolas"/>
              <a:sym typeface="Consolas"/>
            </a:endParaRPr>
          </a:p>
          <a:p>
            <a:pPr marL="0" lvl="0" indent="0" algn="l" rtl="0">
              <a:spcBef>
                <a:spcPts val="0"/>
              </a:spcBef>
              <a:spcAft>
                <a:spcPts val="0"/>
              </a:spcAft>
              <a:buNone/>
            </a:pPr>
            <a:r>
              <a:rPr lang="en" sz="1200">
                <a:solidFill>
                  <a:srgbClr val="8E7CC3"/>
                </a:solidFill>
                <a:latin typeface="Consolas"/>
                <a:ea typeface="Consolas"/>
                <a:cs typeface="Consolas"/>
                <a:sym typeface="Consolas"/>
              </a:rPr>
              <a:t>button</a:t>
            </a:r>
            <a:r>
              <a:rPr lang="en" sz="1200">
                <a:solidFill>
                  <a:srgbClr val="9FC5E8"/>
                </a:solidFill>
                <a:latin typeface="Consolas"/>
                <a:ea typeface="Consolas"/>
                <a:cs typeface="Consolas"/>
                <a:sym typeface="Consolas"/>
              </a:rPr>
              <a:t>.addEventListener(</a:t>
            </a:r>
            <a:r>
              <a:rPr lang="en" sz="1200">
                <a:solidFill>
                  <a:srgbClr val="D5A6BD"/>
                </a:solidFill>
                <a:latin typeface="Consolas"/>
                <a:ea typeface="Consolas"/>
                <a:cs typeface="Consolas"/>
                <a:sym typeface="Consolas"/>
              </a:rPr>
              <a:t>"click"</a:t>
            </a:r>
            <a:r>
              <a:rPr lang="en" sz="1200">
                <a:solidFill>
                  <a:srgbClr val="9FC5E8"/>
                </a:solidFill>
                <a:latin typeface="Consolas"/>
                <a:ea typeface="Consolas"/>
                <a:cs typeface="Consolas"/>
                <a:sym typeface="Consolas"/>
              </a:rPr>
              <a:t>, </a:t>
            </a:r>
            <a:r>
              <a:rPr lang="en" sz="1200">
                <a:solidFill>
                  <a:srgbClr val="F1C232"/>
                </a:solidFill>
                <a:latin typeface="Consolas"/>
                <a:ea typeface="Consolas"/>
                <a:cs typeface="Consolas"/>
                <a:sym typeface="Consolas"/>
              </a:rPr>
              <a:t>myfunction</a:t>
            </a: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B6D7A8"/>
                </a:solidFill>
                <a:latin typeface="Consolas"/>
                <a:ea typeface="Consolas"/>
                <a:cs typeface="Consolas"/>
                <a:sym typeface="Consolas"/>
              </a:rPr>
              <a:t>//create the function that will be called when the button is pressed</a:t>
            </a:r>
            <a:endParaRPr sz="1200">
              <a:solidFill>
                <a:srgbClr val="B6D7A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function </a:t>
            </a:r>
            <a:r>
              <a:rPr lang="en" sz="1200">
                <a:solidFill>
                  <a:srgbClr val="F1C232"/>
                </a:solidFill>
                <a:latin typeface="Consolas"/>
                <a:ea typeface="Consolas"/>
                <a:cs typeface="Consolas"/>
                <a:sym typeface="Consolas"/>
              </a:rPr>
              <a:t>myfunction</a:t>
            </a: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	</a:t>
            </a:r>
            <a:r>
              <a:rPr lang="en" sz="1200">
                <a:solidFill>
                  <a:srgbClr val="B6D7A8"/>
                </a:solidFill>
                <a:latin typeface="Consolas"/>
                <a:ea typeface="Consolas"/>
                <a:cs typeface="Consolas"/>
                <a:sym typeface="Consolas"/>
              </a:rPr>
              <a:t>//this shows a popup window</a:t>
            </a:r>
            <a:endParaRPr sz="1200">
              <a:solidFill>
                <a:srgbClr val="B6D7A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	alert(</a:t>
            </a:r>
            <a:r>
              <a:rPr lang="en" sz="1200">
                <a:solidFill>
                  <a:srgbClr val="D5A6BD"/>
                </a:solidFill>
                <a:latin typeface="Consolas"/>
                <a:ea typeface="Consolas"/>
                <a:cs typeface="Consolas"/>
                <a:sym typeface="Consolas"/>
              </a:rPr>
              <a:t>"button clicked!"</a:t>
            </a: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a:p>
            <a:pPr marL="0" lvl="0" indent="0" algn="l" rtl="0">
              <a:spcBef>
                <a:spcPts val="0"/>
              </a:spcBef>
              <a:spcAft>
                <a:spcPts val="0"/>
              </a:spcAft>
              <a:buNone/>
            </a:pPr>
            <a:r>
              <a:rPr lang="en" sz="1200">
                <a:solidFill>
                  <a:srgbClr val="9FC5E8"/>
                </a:solidFill>
                <a:latin typeface="Consolas"/>
                <a:ea typeface="Consolas"/>
                <a:cs typeface="Consolas"/>
                <a:sym typeface="Consolas"/>
              </a:rPr>
              <a:t>}</a:t>
            </a:r>
            <a:endParaRPr sz="1200">
              <a:solidFill>
                <a:srgbClr val="9FC5E8"/>
              </a:solidFill>
              <a:latin typeface="Consolas"/>
              <a:ea typeface="Consolas"/>
              <a:cs typeface="Consolas"/>
              <a:sym typeface="Consolas"/>
            </a:endParaRPr>
          </a:p>
        </p:txBody>
      </p:sp>
      <p:sp>
        <p:nvSpPr>
          <p:cNvPr id="461" name="Google Shape;461;p70"/>
          <p:cNvSpPr/>
          <p:nvPr/>
        </p:nvSpPr>
        <p:spPr>
          <a:xfrm>
            <a:off x="97200" y="1479450"/>
            <a:ext cx="318525" cy="1610776"/>
          </a:xfrm>
          <a:custGeom>
            <a:avLst/>
            <a:gdLst/>
            <a:ahLst/>
            <a:cxnLst/>
            <a:rect l="l" t="t" r="r" b="b"/>
            <a:pathLst>
              <a:path w="12741" h="81301" extrusionOk="0">
                <a:moveTo>
                  <a:pt x="12741" y="0"/>
                </a:moveTo>
                <a:cubicBezTo>
                  <a:pt x="10851" y="1982"/>
                  <a:pt x="3293" y="277"/>
                  <a:pt x="1403" y="11891"/>
                </a:cubicBezTo>
                <a:cubicBezTo>
                  <a:pt x="-487" y="23506"/>
                  <a:pt x="-440" y="58119"/>
                  <a:pt x="1403" y="69687"/>
                </a:cubicBezTo>
                <a:cubicBezTo>
                  <a:pt x="3247" y="81255"/>
                  <a:pt x="10621" y="79365"/>
                  <a:pt x="12464" y="81301"/>
                </a:cubicBezTo>
              </a:path>
            </a:pathLst>
          </a:custGeom>
          <a:noFill/>
          <a:ln w="19050" cap="flat" cmpd="sng">
            <a:solidFill>
              <a:srgbClr val="FF00FF"/>
            </a:solidFill>
            <a:prstDash val="solid"/>
            <a:round/>
            <a:headEnd type="oval" w="med" len="med"/>
            <a:tailEnd type="triangle" w="med" len="med"/>
          </a:ln>
        </p:spPr>
      </p:sp>
      <p:sp>
        <p:nvSpPr>
          <p:cNvPr id="462" name="Google Shape;462;p70"/>
          <p:cNvSpPr/>
          <p:nvPr/>
        </p:nvSpPr>
        <p:spPr>
          <a:xfrm>
            <a:off x="2751500" y="1078475"/>
            <a:ext cx="1935725" cy="1437975"/>
          </a:xfrm>
          <a:custGeom>
            <a:avLst/>
            <a:gdLst/>
            <a:ahLst/>
            <a:cxnLst/>
            <a:rect l="l" t="t" r="r" b="b"/>
            <a:pathLst>
              <a:path w="77429" h="57519" extrusionOk="0">
                <a:moveTo>
                  <a:pt x="0" y="57519"/>
                </a:moveTo>
                <a:cubicBezTo>
                  <a:pt x="10186" y="56505"/>
                  <a:pt x="49960" y="59869"/>
                  <a:pt x="61113" y="51435"/>
                </a:cubicBezTo>
                <a:cubicBezTo>
                  <a:pt x="72267" y="43001"/>
                  <a:pt x="64202" y="15486"/>
                  <a:pt x="66921" y="6913"/>
                </a:cubicBezTo>
                <a:cubicBezTo>
                  <a:pt x="69640" y="-1659"/>
                  <a:pt x="75678" y="1152"/>
                  <a:pt x="77429" y="0"/>
                </a:cubicBezTo>
              </a:path>
            </a:pathLst>
          </a:custGeom>
          <a:noFill/>
          <a:ln w="19050" cap="flat" cmpd="sng">
            <a:solidFill>
              <a:srgbClr val="00FF00"/>
            </a:solidFill>
            <a:prstDash val="solid"/>
            <a:round/>
            <a:headEnd type="oval" w="med" len="med"/>
            <a:tailEnd type="triangle" w="med" len="med"/>
          </a:ln>
        </p:spPr>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26714"/>
            <a:ext cx="7886700" cy="523678"/>
          </a:xfrm>
        </p:spPr>
        <p:txBody>
          <a:bodyPr>
            <a:normAutofit fontScale="90000"/>
          </a:bodyPr>
          <a:lstStyle/>
          <a:p>
            <a:r>
              <a:rPr lang="en-US" dirty="0" smtClean="0"/>
              <a:t>Radio Buttons</a:t>
            </a:r>
            <a:endParaRPr lang="en-US" dirty="0"/>
          </a:p>
        </p:txBody>
      </p:sp>
      <p:pic>
        <p:nvPicPr>
          <p:cNvPr id="3" name="Picture 2"/>
          <p:cNvPicPr>
            <a:picLocks noChangeAspect="1"/>
          </p:cNvPicPr>
          <p:nvPr/>
        </p:nvPicPr>
        <p:blipFill>
          <a:blip r:embed="rId2"/>
          <a:stretch>
            <a:fillRect/>
          </a:stretch>
        </p:blipFill>
        <p:spPr>
          <a:xfrm>
            <a:off x="580524" y="1464844"/>
            <a:ext cx="7391400" cy="3000375"/>
          </a:xfrm>
          <a:prstGeom prst="rect">
            <a:avLst/>
          </a:prstGeom>
        </p:spPr>
      </p:pic>
      <p:pic>
        <p:nvPicPr>
          <p:cNvPr id="4" name="Picture 3"/>
          <p:cNvPicPr>
            <a:picLocks noChangeAspect="1"/>
          </p:cNvPicPr>
          <p:nvPr/>
        </p:nvPicPr>
        <p:blipFill>
          <a:blip r:embed="rId3"/>
          <a:stretch>
            <a:fillRect/>
          </a:stretch>
        </p:blipFill>
        <p:spPr>
          <a:xfrm>
            <a:off x="5419296" y="512344"/>
            <a:ext cx="3448050" cy="1905000"/>
          </a:xfrm>
          <a:prstGeom prst="rect">
            <a:avLst/>
          </a:prstGeom>
          <a:ln>
            <a:solidFill>
              <a:schemeClr val="tx1"/>
            </a:solidFill>
          </a:ln>
        </p:spPr>
      </p:pic>
      <p:sp>
        <p:nvSpPr>
          <p:cNvPr id="5" name="Rectangle 4"/>
          <p:cNvSpPr/>
          <p:nvPr/>
        </p:nvSpPr>
        <p:spPr>
          <a:xfrm>
            <a:off x="1079405" y="850440"/>
            <a:ext cx="3987895" cy="461665"/>
          </a:xfrm>
          <a:prstGeom prst="rect">
            <a:avLst/>
          </a:prstGeom>
        </p:spPr>
        <p:txBody>
          <a:bodyPr wrap="square">
            <a:spAutoFit/>
          </a:bodyPr>
          <a:lstStyle/>
          <a:p>
            <a:pPr lvl="0">
              <a:spcBef>
                <a:spcPts val="1600"/>
              </a:spcBef>
            </a:pPr>
            <a:r>
              <a:rPr lang="en-US" sz="2400" dirty="0">
                <a:solidFill>
                  <a:srgbClr val="FF0000"/>
                </a:solidFill>
                <a:latin typeface="Consolas"/>
                <a:ea typeface="Consolas"/>
                <a:cs typeface="Consolas"/>
                <a:sym typeface="Consolas"/>
              </a:rPr>
              <a:t>&lt;</a:t>
            </a:r>
            <a:r>
              <a:rPr lang="en-US" sz="2400" b="1" dirty="0">
                <a:solidFill>
                  <a:srgbClr val="FF0000"/>
                </a:solidFill>
                <a:latin typeface="Consolas"/>
                <a:ea typeface="Consolas"/>
                <a:cs typeface="Consolas"/>
                <a:sym typeface="Consolas"/>
              </a:rPr>
              <a:t>input</a:t>
            </a:r>
            <a:r>
              <a:rPr lang="en-US" sz="2400" dirty="0">
                <a:solidFill>
                  <a:srgbClr val="FF0000"/>
                </a:solidFill>
                <a:latin typeface="Consolas"/>
                <a:ea typeface="Consolas"/>
                <a:cs typeface="Consolas"/>
                <a:sym typeface="Consolas"/>
              </a:rPr>
              <a:t> </a:t>
            </a:r>
            <a:r>
              <a:rPr lang="en-US" sz="2400" dirty="0" smtClean="0">
                <a:solidFill>
                  <a:srgbClr val="FF0000"/>
                </a:solidFill>
                <a:latin typeface="Consolas"/>
                <a:ea typeface="Consolas"/>
                <a:cs typeface="Consolas"/>
                <a:sym typeface="Consolas"/>
              </a:rPr>
              <a:t>type=</a:t>
            </a:r>
            <a:r>
              <a:rPr lang="en-US" sz="2400" dirty="0">
                <a:solidFill>
                  <a:srgbClr val="FF0000"/>
                </a:solidFill>
                <a:latin typeface="Consolas"/>
                <a:ea typeface="Consolas"/>
                <a:cs typeface="Consolas"/>
                <a:sym typeface="Consolas"/>
              </a:rPr>
              <a:t>"</a:t>
            </a:r>
            <a:r>
              <a:rPr lang="en-US" sz="2400" dirty="0" smtClean="0">
                <a:solidFill>
                  <a:srgbClr val="FF0000"/>
                </a:solidFill>
                <a:latin typeface="Consolas"/>
                <a:ea typeface="Consolas"/>
                <a:cs typeface="Consolas"/>
                <a:sym typeface="Consolas"/>
              </a:rPr>
              <a:t>radio"/&gt;</a:t>
            </a:r>
            <a:endParaRPr lang="en-US" sz="2400" dirty="0">
              <a:solidFill>
                <a:srgbClr val="FF0000"/>
              </a:solidFill>
              <a:latin typeface="Consolas"/>
              <a:ea typeface="Consolas"/>
              <a:cs typeface="Consolas"/>
              <a:sym typeface="Consolas"/>
            </a:endParaRPr>
          </a:p>
        </p:txBody>
      </p:sp>
    </p:spTree>
    <p:extLst>
      <p:ext uri="{BB962C8B-B14F-4D97-AF65-F5344CB8AC3E}">
        <p14:creationId xmlns:p14="http://schemas.microsoft.com/office/powerpoint/2010/main" val="22591250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647431"/>
          </a:xfrm>
        </p:spPr>
        <p:txBody>
          <a:bodyPr/>
          <a:lstStyle/>
          <a:p>
            <a:r>
              <a:rPr lang="en-US" dirty="0" smtClean="0"/>
              <a:t>Cont.. </a:t>
            </a:r>
            <a:endParaRPr lang="en-US" dirty="0"/>
          </a:p>
        </p:txBody>
      </p:sp>
      <p:pic>
        <p:nvPicPr>
          <p:cNvPr id="3" name="Picture 2"/>
          <p:cNvPicPr>
            <a:picLocks noChangeAspect="1"/>
          </p:cNvPicPr>
          <p:nvPr/>
        </p:nvPicPr>
        <p:blipFill>
          <a:blip r:embed="rId2"/>
          <a:stretch>
            <a:fillRect/>
          </a:stretch>
        </p:blipFill>
        <p:spPr>
          <a:xfrm>
            <a:off x="551053" y="1064042"/>
            <a:ext cx="5553075" cy="3400425"/>
          </a:xfrm>
          <a:prstGeom prst="rect">
            <a:avLst/>
          </a:prstGeom>
        </p:spPr>
      </p:pic>
      <p:pic>
        <p:nvPicPr>
          <p:cNvPr id="4" name="Picture 3"/>
          <p:cNvPicPr>
            <a:picLocks noChangeAspect="1"/>
          </p:cNvPicPr>
          <p:nvPr/>
        </p:nvPicPr>
        <p:blipFill>
          <a:blip r:embed="rId3"/>
          <a:stretch>
            <a:fillRect/>
          </a:stretch>
        </p:blipFill>
        <p:spPr>
          <a:xfrm>
            <a:off x="6093295" y="1052675"/>
            <a:ext cx="2766974" cy="1667279"/>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6104128" y="2804076"/>
            <a:ext cx="2756141" cy="1671758"/>
          </a:xfrm>
          <a:prstGeom prst="rect">
            <a:avLst/>
          </a:prstGeom>
          <a:ln>
            <a:solidFill>
              <a:schemeClr val="tx1"/>
            </a:solidFill>
          </a:ln>
        </p:spPr>
      </p:pic>
    </p:spTree>
    <p:extLst>
      <p:ext uri="{BB962C8B-B14F-4D97-AF65-F5344CB8AC3E}">
        <p14:creationId xmlns:p14="http://schemas.microsoft.com/office/powerpoint/2010/main" val="1779986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571804"/>
          </a:xfrm>
        </p:spPr>
        <p:txBody>
          <a:bodyPr/>
          <a:lstStyle/>
          <a:p>
            <a:r>
              <a:rPr lang="en-US" dirty="0" smtClean="0"/>
              <a:t>Checkbox</a:t>
            </a:r>
            <a:endParaRPr lang="en-US" dirty="0"/>
          </a:p>
        </p:txBody>
      </p:sp>
      <p:sp>
        <p:nvSpPr>
          <p:cNvPr id="3" name="Rectangle 2"/>
          <p:cNvSpPr/>
          <p:nvPr/>
        </p:nvSpPr>
        <p:spPr>
          <a:xfrm>
            <a:off x="1182533" y="845648"/>
            <a:ext cx="4283241" cy="461665"/>
          </a:xfrm>
          <a:prstGeom prst="rect">
            <a:avLst/>
          </a:prstGeom>
        </p:spPr>
        <p:txBody>
          <a:bodyPr wrap="square">
            <a:spAutoFit/>
          </a:bodyPr>
          <a:lstStyle/>
          <a:p>
            <a:pPr lvl="0">
              <a:spcBef>
                <a:spcPts val="1600"/>
              </a:spcBef>
            </a:pPr>
            <a:r>
              <a:rPr lang="en-US" sz="2400" dirty="0">
                <a:solidFill>
                  <a:srgbClr val="FF0000"/>
                </a:solidFill>
                <a:latin typeface="Consolas"/>
                <a:ea typeface="Consolas"/>
                <a:cs typeface="Consolas"/>
                <a:sym typeface="Consolas"/>
              </a:rPr>
              <a:t>&lt;</a:t>
            </a:r>
            <a:r>
              <a:rPr lang="en-US" sz="2400" b="1" dirty="0">
                <a:solidFill>
                  <a:srgbClr val="FF0000"/>
                </a:solidFill>
                <a:latin typeface="Consolas"/>
                <a:ea typeface="Consolas"/>
                <a:cs typeface="Consolas"/>
                <a:sym typeface="Consolas"/>
              </a:rPr>
              <a:t>input</a:t>
            </a:r>
            <a:r>
              <a:rPr lang="en-US" sz="2400" dirty="0">
                <a:solidFill>
                  <a:srgbClr val="FF0000"/>
                </a:solidFill>
                <a:latin typeface="Consolas"/>
                <a:ea typeface="Consolas"/>
                <a:cs typeface="Consolas"/>
                <a:sym typeface="Consolas"/>
              </a:rPr>
              <a:t> </a:t>
            </a:r>
            <a:r>
              <a:rPr lang="en-US" sz="2400" dirty="0" smtClean="0">
                <a:solidFill>
                  <a:srgbClr val="FF0000"/>
                </a:solidFill>
                <a:latin typeface="Consolas"/>
                <a:ea typeface="Consolas"/>
                <a:cs typeface="Consolas"/>
                <a:sym typeface="Consolas"/>
              </a:rPr>
              <a:t>type=</a:t>
            </a:r>
            <a:r>
              <a:rPr lang="en-US" sz="2400" dirty="0">
                <a:solidFill>
                  <a:srgbClr val="FF0000"/>
                </a:solidFill>
                <a:latin typeface="Consolas"/>
                <a:ea typeface="Consolas"/>
                <a:cs typeface="Consolas"/>
                <a:sym typeface="Consolas"/>
              </a:rPr>
              <a:t>"</a:t>
            </a:r>
            <a:r>
              <a:rPr lang="en-US" sz="2400" dirty="0" smtClean="0">
                <a:solidFill>
                  <a:srgbClr val="FF0000"/>
                </a:solidFill>
                <a:latin typeface="Consolas"/>
                <a:ea typeface="Consolas"/>
                <a:cs typeface="Consolas"/>
                <a:sym typeface="Consolas"/>
              </a:rPr>
              <a:t>checkbox"/&gt;</a:t>
            </a:r>
            <a:endParaRPr lang="en-US" sz="2400" dirty="0">
              <a:solidFill>
                <a:srgbClr val="FF0000"/>
              </a:solidFill>
              <a:latin typeface="Consolas"/>
              <a:ea typeface="Consolas"/>
              <a:cs typeface="Consolas"/>
              <a:sym typeface="Consolas"/>
            </a:endParaRPr>
          </a:p>
        </p:txBody>
      </p:sp>
      <p:pic>
        <p:nvPicPr>
          <p:cNvPr id="4" name="Picture 3"/>
          <p:cNvPicPr>
            <a:picLocks noChangeAspect="1"/>
          </p:cNvPicPr>
          <p:nvPr/>
        </p:nvPicPr>
        <p:blipFill>
          <a:blip r:embed="rId2"/>
          <a:stretch>
            <a:fillRect/>
          </a:stretch>
        </p:blipFill>
        <p:spPr>
          <a:xfrm>
            <a:off x="295596" y="1417452"/>
            <a:ext cx="7439025" cy="2524125"/>
          </a:xfrm>
          <a:prstGeom prst="rect">
            <a:avLst/>
          </a:prstGeom>
        </p:spPr>
      </p:pic>
      <p:pic>
        <p:nvPicPr>
          <p:cNvPr id="5" name="Picture 4"/>
          <p:cNvPicPr>
            <a:picLocks noChangeAspect="1"/>
          </p:cNvPicPr>
          <p:nvPr/>
        </p:nvPicPr>
        <p:blipFill>
          <a:blip r:embed="rId3"/>
          <a:stretch>
            <a:fillRect/>
          </a:stretch>
        </p:blipFill>
        <p:spPr>
          <a:xfrm>
            <a:off x="5472649" y="708036"/>
            <a:ext cx="3257550" cy="1857375"/>
          </a:xfrm>
          <a:prstGeom prst="rect">
            <a:avLst/>
          </a:prstGeom>
          <a:ln>
            <a:solidFill>
              <a:schemeClr val="tx1"/>
            </a:solidFill>
          </a:ln>
        </p:spPr>
      </p:pic>
    </p:spTree>
    <p:extLst>
      <p:ext uri="{BB962C8B-B14F-4D97-AF65-F5344CB8AC3E}">
        <p14:creationId xmlns:p14="http://schemas.microsoft.com/office/powerpoint/2010/main" val="243754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220125" y="122425"/>
            <a:ext cx="6430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a:t>
            </a:r>
            <a:endParaRPr/>
          </a:p>
        </p:txBody>
      </p:sp>
      <p:sp>
        <p:nvSpPr>
          <p:cNvPr id="160" name="Google Shape;160;p25"/>
          <p:cNvSpPr txBox="1">
            <a:spLocks noGrp="1"/>
          </p:cNvSpPr>
          <p:nvPr>
            <p:ph type="body" idx="1"/>
          </p:nvPr>
        </p:nvSpPr>
        <p:spPr>
          <a:xfrm>
            <a:off x="409325" y="629825"/>
            <a:ext cx="5784300" cy="43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HTML means Hyper Text Markup Language.</a:t>
            </a:r>
            <a:endParaRPr sz="1500" dirty="0"/>
          </a:p>
          <a:p>
            <a:pPr marL="0" lvl="0" indent="0" algn="l" rtl="0">
              <a:spcBef>
                <a:spcPts val="1600"/>
              </a:spcBef>
              <a:spcAft>
                <a:spcPts val="0"/>
              </a:spcAft>
              <a:buNone/>
            </a:pPr>
            <a:r>
              <a:rPr lang="en" sz="1500" dirty="0"/>
              <a:t>The HTML allow us to define the structure of a document or a website. </a:t>
            </a:r>
            <a:endParaRPr sz="1500" dirty="0"/>
          </a:p>
          <a:p>
            <a:pPr marL="0" lvl="0" indent="0" algn="l" rtl="0">
              <a:spcBef>
                <a:spcPts val="1600"/>
              </a:spcBef>
              <a:spcAft>
                <a:spcPts val="0"/>
              </a:spcAft>
              <a:buNone/>
            </a:pPr>
            <a:r>
              <a:rPr lang="en" sz="1500" dirty="0"/>
              <a:t>HTML is </a:t>
            </a:r>
            <a:r>
              <a:rPr lang="en" sz="1500" b="1" dirty="0"/>
              <a:t>NOT </a:t>
            </a:r>
            <a:r>
              <a:rPr lang="en" sz="1500" dirty="0"/>
              <a:t>a programming language, it’s a markup language, which means its purpose is to give structure to the content of the website, not to define an algorithm.</a:t>
            </a:r>
            <a:endParaRPr sz="1500" dirty="0"/>
          </a:p>
          <a:p>
            <a:pPr marL="0" lvl="0" indent="0" algn="l" rtl="0">
              <a:spcBef>
                <a:spcPts val="1600"/>
              </a:spcBef>
              <a:spcAft>
                <a:spcPts val="0"/>
              </a:spcAft>
              <a:buNone/>
            </a:pPr>
            <a:r>
              <a:rPr lang="en" sz="1500" dirty="0"/>
              <a:t>It is a series of nested tags (it is a subset of </a:t>
            </a:r>
            <a:r>
              <a:rPr lang="en" sz="1500" u="sng" dirty="0">
                <a:hlinkClick r:id="rId3"/>
              </a:rPr>
              <a:t>XML</a:t>
            </a:r>
            <a:r>
              <a:rPr lang="en" sz="1500" dirty="0"/>
              <a:t>) that contain all the website information (like texts, images and videos). Here is an example of tags:</a:t>
            </a:r>
            <a:endParaRPr sz="1500" dirty="0"/>
          </a:p>
          <a:p>
            <a:pPr marL="0" lvl="0" indent="0" algn="l" rtl="0">
              <a:spcBef>
                <a:spcPts val="1600"/>
              </a:spcBef>
              <a:spcAft>
                <a:spcPts val="0"/>
              </a:spcAft>
              <a:buNone/>
            </a:pPr>
            <a:r>
              <a:rPr lang="en" sz="1500" dirty="0">
                <a:latin typeface="Consolas"/>
                <a:ea typeface="Consolas"/>
                <a:cs typeface="Consolas"/>
                <a:sym typeface="Consolas"/>
              </a:rPr>
              <a:t>&lt;title&gt;This is a title&lt;/title&gt;</a:t>
            </a:r>
            <a:endParaRPr sz="1500" dirty="0">
              <a:latin typeface="Consolas"/>
              <a:ea typeface="Consolas"/>
              <a:cs typeface="Consolas"/>
              <a:sym typeface="Consolas"/>
            </a:endParaRPr>
          </a:p>
          <a:p>
            <a:pPr marL="0" lvl="0" indent="0" algn="l" rtl="0">
              <a:spcBef>
                <a:spcPts val="1600"/>
              </a:spcBef>
              <a:spcAft>
                <a:spcPts val="1600"/>
              </a:spcAft>
              <a:buNone/>
            </a:pPr>
            <a:r>
              <a:rPr lang="en" sz="1500" dirty="0"/>
              <a:t>The HTML defines the page structure. A website can have several HTMLs to different pages.</a:t>
            </a:r>
            <a:endParaRPr sz="1500" dirty="0"/>
          </a:p>
        </p:txBody>
      </p:sp>
      <p:sp>
        <p:nvSpPr>
          <p:cNvPr id="161" name="Google Shape;161;p25"/>
          <p:cNvSpPr txBox="1"/>
          <p:nvPr/>
        </p:nvSpPr>
        <p:spPr>
          <a:xfrm>
            <a:off x="6347275" y="909600"/>
            <a:ext cx="2535900" cy="21699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EFEFEF"/>
                </a:solidFill>
                <a:latin typeface="Consolas"/>
                <a:ea typeface="Consolas"/>
                <a:cs typeface="Consolas"/>
                <a:sym typeface="Consolas"/>
              </a:rPr>
              <a:t>&lt;html&gt;</a:t>
            </a:r>
            <a:endParaRPr dirty="0">
              <a:solidFill>
                <a:srgbClr val="EFEFEF"/>
              </a:solidFill>
              <a:latin typeface="Consolas"/>
              <a:ea typeface="Consolas"/>
              <a:cs typeface="Consolas"/>
              <a:sym typeface="Consolas"/>
            </a:endParaRPr>
          </a:p>
          <a:p>
            <a:pPr marL="0" lvl="0" indent="0" algn="l" rtl="0">
              <a:spcBef>
                <a:spcPts val="0"/>
              </a:spcBef>
              <a:spcAft>
                <a:spcPts val="0"/>
              </a:spcAft>
              <a:buNone/>
            </a:pPr>
            <a:r>
              <a:rPr lang="en" dirty="0">
                <a:solidFill>
                  <a:srgbClr val="EFEFEF"/>
                </a:solidFill>
                <a:latin typeface="Consolas"/>
                <a:ea typeface="Consolas"/>
                <a:cs typeface="Consolas"/>
                <a:sym typeface="Consolas"/>
              </a:rPr>
              <a:t> </a:t>
            </a:r>
            <a:r>
              <a:rPr lang="en" dirty="0" smtClean="0">
                <a:solidFill>
                  <a:srgbClr val="EFEFEF"/>
                </a:solidFill>
                <a:latin typeface="Consolas"/>
                <a:ea typeface="Consolas"/>
                <a:cs typeface="Consolas"/>
                <a:sym typeface="Consolas"/>
              </a:rPr>
              <a:t> </a:t>
            </a:r>
            <a:r>
              <a:rPr lang="en" dirty="0" smtClean="0">
                <a:solidFill>
                  <a:srgbClr val="D5A6BD"/>
                </a:solidFill>
                <a:latin typeface="Consolas"/>
                <a:ea typeface="Consolas"/>
                <a:cs typeface="Consolas"/>
                <a:sym typeface="Consolas"/>
              </a:rPr>
              <a:t>&lt;</a:t>
            </a:r>
            <a:r>
              <a:rPr lang="en" dirty="0">
                <a:solidFill>
                  <a:srgbClr val="D5A6BD"/>
                </a:solidFill>
                <a:latin typeface="Consolas"/>
                <a:ea typeface="Consolas"/>
                <a:cs typeface="Consolas"/>
                <a:sym typeface="Consolas"/>
              </a:rPr>
              <a:t>head&gt;</a:t>
            </a:r>
            <a:endParaRPr dirty="0">
              <a:solidFill>
                <a:srgbClr val="D5A6BD"/>
              </a:solidFill>
              <a:latin typeface="Consolas"/>
              <a:ea typeface="Consolas"/>
              <a:cs typeface="Consolas"/>
              <a:sym typeface="Consolas"/>
            </a:endParaRPr>
          </a:p>
          <a:p>
            <a:pPr marL="0" lvl="0" indent="0" algn="l" rtl="0">
              <a:spcBef>
                <a:spcPts val="0"/>
              </a:spcBef>
              <a:spcAft>
                <a:spcPts val="0"/>
              </a:spcAft>
              <a:buNone/>
            </a:pPr>
            <a:r>
              <a:rPr lang="en" dirty="0">
                <a:solidFill>
                  <a:srgbClr val="D5A6BD"/>
                </a:solidFill>
                <a:latin typeface="Consolas"/>
                <a:ea typeface="Consolas"/>
                <a:cs typeface="Consolas"/>
                <a:sym typeface="Consolas"/>
              </a:rPr>
              <a:t> </a:t>
            </a:r>
            <a:r>
              <a:rPr lang="en" dirty="0" smtClean="0">
                <a:solidFill>
                  <a:srgbClr val="D5A6BD"/>
                </a:solidFill>
                <a:latin typeface="Consolas"/>
                <a:ea typeface="Consolas"/>
                <a:cs typeface="Consolas"/>
                <a:sym typeface="Consolas"/>
              </a:rPr>
              <a:t> &lt;/</a:t>
            </a:r>
            <a:r>
              <a:rPr lang="en" dirty="0">
                <a:solidFill>
                  <a:srgbClr val="D5A6BD"/>
                </a:solidFill>
                <a:latin typeface="Consolas"/>
                <a:ea typeface="Consolas"/>
                <a:cs typeface="Consolas"/>
                <a:sym typeface="Consolas"/>
              </a:rPr>
              <a:t>head&gt;</a:t>
            </a:r>
            <a:endParaRPr dirty="0">
              <a:solidFill>
                <a:srgbClr val="D5A6BD"/>
              </a:solidFill>
              <a:latin typeface="Consolas"/>
              <a:ea typeface="Consolas"/>
              <a:cs typeface="Consolas"/>
              <a:sym typeface="Consolas"/>
            </a:endParaRPr>
          </a:p>
          <a:p>
            <a:pPr marL="0" lvl="0" indent="0" algn="l" rtl="0">
              <a:spcBef>
                <a:spcPts val="0"/>
              </a:spcBef>
              <a:spcAft>
                <a:spcPts val="0"/>
              </a:spcAft>
              <a:buNone/>
            </a:pPr>
            <a:r>
              <a:rPr lang="en" dirty="0">
                <a:solidFill>
                  <a:srgbClr val="EFEFEF"/>
                </a:solidFill>
                <a:latin typeface="Consolas"/>
                <a:ea typeface="Consolas"/>
                <a:cs typeface="Consolas"/>
                <a:sym typeface="Consolas"/>
              </a:rPr>
              <a:t> </a:t>
            </a:r>
            <a:r>
              <a:rPr lang="en" dirty="0" smtClean="0">
                <a:solidFill>
                  <a:srgbClr val="EFEFEF"/>
                </a:solidFill>
                <a:latin typeface="Consolas"/>
                <a:ea typeface="Consolas"/>
                <a:cs typeface="Consolas"/>
                <a:sym typeface="Consolas"/>
              </a:rPr>
              <a:t> </a:t>
            </a:r>
            <a:r>
              <a:rPr lang="en" dirty="0" smtClean="0">
                <a:solidFill>
                  <a:srgbClr val="9FC5E8"/>
                </a:solidFill>
                <a:latin typeface="Consolas"/>
                <a:ea typeface="Consolas"/>
                <a:cs typeface="Consolas"/>
                <a:sym typeface="Consolas"/>
              </a:rPr>
              <a:t>&lt;</a:t>
            </a:r>
            <a:r>
              <a:rPr lang="en" dirty="0">
                <a:solidFill>
                  <a:srgbClr val="9FC5E8"/>
                </a:solidFill>
                <a:latin typeface="Consolas"/>
                <a:ea typeface="Consolas"/>
                <a:cs typeface="Consolas"/>
                <a:sym typeface="Consolas"/>
              </a:rPr>
              <a:t>body&gt;</a:t>
            </a:r>
            <a:endParaRPr dirty="0">
              <a:solidFill>
                <a:srgbClr val="9FC5E8"/>
              </a:solidFill>
              <a:latin typeface="Consolas"/>
              <a:ea typeface="Consolas"/>
              <a:cs typeface="Consolas"/>
              <a:sym typeface="Consolas"/>
            </a:endParaRPr>
          </a:p>
          <a:p>
            <a:pPr marL="0" lvl="0" indent="0" algn="l" rtl="0">
              <a:spcBef>
                <a:spcPts val="0"/>
              </a:spcBef>
              <a:spcAft>
                <a:spcPts val="0"/>
              </a:spcAft>
              <a:buNone/>
            </a:pPr>
            <a:r>
              <a:rPr lang="en" dirty="0">
                <a:solidFill>
                  <a:srgbClr val="EFEFEF"/>
                </a:solidFill>
                <a:latin typeface="Consolas"/>
                <a:ea typeface="Consolas"/>
                <a:cs typeface="Consolas"/>
                <a:sym typeface="Consolas"/>
              </a:rPr>
              <a:t> </a:t>
            </a:r>
            <a:r>
              <a:rPr lang="en" dirty="0" smtClean="0">
                <a:solidFill>
                  <a:srgbClr val="EFEFEF"/>
                </a:solidFill>
                <a:latin typeface="Consolas"/>
                <a:ea typeface="Consolas"/>
                <a:cs typeface="Consolas"/>
                <a:sym typeface="Consolas"/>
              </a:rPr>
              <a:t>     </a:t>
            </a:r>
            <a:r>
              <a:rPr lang="en" dirty="0" smtClean="0">
                <a:solidFill>
                  <a:srgbClr val="A2C4C9"/>
                </a:solidFill>
                <a:latin typeface="Consolas"/>
                <a:ea typeface="Consolas"/>
                <a:cs typeface="Consolas"/>
                <a:sym typeface="Consolas"/>
              </a:rPr>
              <a:t>&lt;</a:t>
            </a:r>
            <a:r>
              <a:rPr lang="en" dirty="0">
                <a:solidFill>
                  <a:srgbClr val="A2C4C9"/>
                </a:solidFill>
                <a:latin typeface="Consolas"/>
                <a:ea typeface="Consolas"/>
                <a:cs typeface="Consolas"/>
                <a:sym typeface="Consolas"/>
              </a:rPr>
              <a:t>div</a:t>
            </a:r>
            <a:r>
              <a:rPr lang="en" dirty="0" smtClean="0">
                <a:solidFill>
                  <a:srgbClr val="A2C4C9"/>
                </a:solidFill>
                <a:latin typeface="Consolas"/>
                <a:ea typeface="Consolas"/>
                <a:cs typeface="Consolas"/>
                <a:sym typeface="Consolas"/>
              </a:rPr>
              <a:t>&gt;</a:t>
            </a:r>
            <a:r>
              <a:rPr lang="en" dirty="0">
                <a:solidFill>
                  <a:srgbClr val="EFEFEF"/>
                </a:solidFill>
                <a:latin typeface="Consolas"/>
                <a:ea typeface="Consolas"/>
                <a:cs typeface="Consolas"/>
                <a:sym typeface="Consolas"/>
              </a:rPr>
              <a:t>		</a:t>
            </a:r>
            <a:r>
              <a:rPr lang="en" dirty="0">
                <a:solidFill>
                  <a:srgbClr val="93C47D"/>
                </a:solidFill>
                <a:latin typeface="Consolas"/>
                <a:ea typeface="Consolas"/>
                <a:cs typeface="Consolas"/>
                <a:sym typeface="Consolas"/>
              </a:rPr>
              <a:t>&lt;p&gt;</a:t>
            </a:r>
            <a:r>
              <a:rPr lang="en" dirty="0">
                <a:solidFill>
                  <a:srgbClr val="EFEFEF"/>
                </a:solidFill>
                <a:latin typeface="Consolas"/>
                <a:ea typeface="Consolas"/>
                <a:cs typeface="Consolas"/>
                <a:sym typeface="Consolas"/>
              </a:rPr>
              <a:t>Hi</a:t>
            </a:r>
            <a:r>
              <a:rPr lang="en" dirty="0">
                <a:solidFill>
                  <a:srgbClr val="93C47D"/>
                </a:solidFill>
                <a:latin typeface="Consolas"/>
                <a:ea typeface="Consolas"/>
                <a:cs typeface="Consolas"/>
                <a:sym typeface="Consolas"/>
              </a:rPr>
              <a:t>&lt;/p</a:t>
            </a:r>
            <a:r>
              <a:rPr lang="en" dirty="0" smtClean="0">
                <a:solidFill>
                  <a:srgbClr val="93C47D"/>
                </a:solidFill>
                <a:latin typeface="Consolas"/>
                <a:ea typeface="Consolas"/>
                <a:cs typeface="Consolas"/>
                <a:sym typeface="Consolas"/>
              </a:rPr>
              <a:t>&gt;</a:t>
            </a:r>
            <a:endParaRPr lang="en" dirty="0">
              <a:solidFill>
                <a:srgbClr val="EFEFEF"/>
              </a:solidFill>
              <a:latin typeface="Consolas"/>
              <a:ea typeface="Consolas"/>
              <a:cs typeface="Consolas"/>
              <a:sym typeface="Consolas"/>
            </a:endParaRPr>
          </a:p>
          <a:p>
            <a:pPr marL="0" lvl="0" indent="0" algn="l" rtl="0">
              <a:spcBef>
                <a:spcPts val="0"/>
              </a:spcBef>
              <a:spcAft>
                <a:spcPts val="0"/>
              </a:spcAft>
              <a:buNone/>
            </a:pPr>
            <a:r>
              <a:rPr lang="en" dirty="0">
                <a:solidFill>
                  <a:srgbClr val="EFEFEF"/>
                </a:solidFill>
                <a:latin typeface="Consolas"/>
                <a:ea typeface="Consolas"/>
                <a:cs typeface="Consolas"/>
                <a:sym typeface="Consolas"/>
              </a:rPr>
              <a:t> </a:t>
            </a:r>
            <a:r>
              <a:rPr lang="en" dirty="0" smtClean="0">
                <a:solidFill>
                  <a:srgbClr val="EFEFEF"/>
                </a:solidFill>
                <a:latin typeface="Consolas"/>
                <a:ea typeface="Consolas"/>
                <a:cs typeface="Consolas"/>
                <a:sym typeface="Consolas"/>
              </a:rPr>
              <a:t>     </a:t>
            </a:r>
            <a:r>
              <a:rPr lang="en" dirty="0" smtClean="0">
                <a:solidFill>
                  <a:srgbClr val="A2C4C9"/>
                </a:solidFill>
                <a:latin typeface="Consolas"/>
                <a:ea typeface="Consolas"/>
                <a:cs typeface="Consolas"/>
                <a:sym typeface="Consolas"/>
              </a:rPr>
              <a:t>&lt;/</a:t>
            </a:r>
            <a:r>
              <a:rPr lang="en" dirty="0">
                <a:solidFill>
                  <a:srgbClr val="A2C4C9"/>
                </a:solidFill>
                <a:latin typeface="Consolas"/>
                <a:ea typeface="Consolas"/>
                <a:cs typeface="Consolas"/>
                <a:sym typeface="Consolas"/>
              </a:rPr>
              <a:t>div&gt;</a:t>
            </a:r>
            <a:endParaRPr dirty="0">
              <a:solidFill>
                <a:srgbClr val="A2C4C9"/>
              </a:solidFill>
              <a:latin typeface="Consolas"/>
              <a:ea typeface="Consolas"/>
              <a:cs typeface="Consolas"/>
              <a:sym typeface="Consolas"/>
            </a:endParaRPr>
          </a:p>
          <a:p>
            <a:pPr marL="0" lvl="0" indent="0" algn="l" rtl="0">
              <a:spcBef>
                <a:spcPts val="0"/>
              </a:spcBef>
              <a:spcAft>
                <a:spcPts val="0"/>
              </a:spcAft>
              <a:buNone/>
            </a:pPr>
            <a:r>
              <a:rPr lang="en" dirty="0">
                <a:solidFill>
                  <a:srgbClr val="EFEFEF"/>
                </a:solidFill>
                <a:latin typeface="Consolas"/>
                <a:ea typeface="Consolas"/>
                <a:cs typeface="Consolas"/>
                <a:sym typeface="Consolas"/>
              </a:rPr>
              <a:t> </a:t>
            </a:r>
            <a:r>
              <a:rPr lang="en" dirty="0" smtClean="0">
                <a:solidFill>
                  <a:srgbClr val="EFEFEF"/>
                </a:solidFill>
                <a:latin typeface="Consolas"/>
                <a:ea typeface="Consolas"/>
                <a:cs typeface="Consolas"/>
                <a:sym typeface="Consolas"/>
              </a:rPr>
              <a:t> </a:t>
            </a:r>
            <a:r>
              <a:rPr lang="en" dirty="0" smtClean="0">
                <a:solidFill>
                  <a:srgbClr val="9FC5E8"/>
                </a:solidFill>
                <a:latin typeface="Consolas"/>
                <a:ea typeface="Consolas"/>
                <a:cs typeface="Consolas"/>
                <a:sym typeface="Consolas"/>
              </a:rPr>
              <a:t>&lt;/</a:t>
            </a:r>
            <a:r>
              <a:rPr lang="en" dirty="0">
                <a:solidFill>
                  <a:srgbClr val="9FC5E8"/>
                </a:solidFill>
                <a:latin typeface="Consolas"/>
                <a:ea typeface="Consolas"/>
                <a:cs typeface="Consolas"/>
                <a:sym typeface="Consolas"/>
              </a:rPr>
              <a:t>body&gt;</a:t>
            </a:r>
            <a:endParaRPr dirty="0">
              <a:solidFill>
                <a:srgbClr val="9FC5E8"/>
              </a:solidFill>
              <a:latin typeface="Consolas"/>
              <a:ea typeface="Consolas"/>
              <a:cs typeface="Consolas"/>
              <a:sym typeface="Consolas"/>
            </a:endParaRPr>
          </a:p>
          <a:p>
            <a:pPr marL="0" lvl="0" indent="0" algn="l" rtl="0">
              <a:spcBef>
                <a:spcPts val="0"/>
              </a:spcBef>
              <a:spcAft>
                <a:spcPts val="0"/>
              </a:spcAft>
              <a:buNone/>
            </a:pPr>
            <a:r>
              <a:rPr lang="en" dirty="0">
                <a:solidFill>
                  <a:srgbClr val="EFEFEF"/>
                </a:solidFill>
                <a:latin typeface="Consolas"/>
                <a:ea typeface="Consolas"/>
                <a:cs typeface="Consolas"/>
                <a:sym typeface="Consolas"/>
              </a:rPr>
              <a:t>&lt;/html&gt;</a:t>
            </a:r>
            <a:endParaRPr dirty="0">
              <a:solidFill>
                <a:srgbClr val="EFEFEF"/>
              </a:solidFill>
              <a:latin typeface="Consolas"/>
              <a:ea typeface="Consolas"/>
              <a:cs typeface="Consolas"/>
              <a:sym typeface="Consola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668057"/>
          </a:xfrm>
        </p:spPr>
        <p:txBody>
          <a:bodyPr/>
          <a:lstStyle/>
          <a:p>
            <a:r>
              <a:rPr lang="en-US" dirty="0" smtClean="0"/>
              <a:t>Cont..</a:t>
            </a:r>
            <a:endParaRPr lang="en-US" dirty="0"/>
          </a:p>
        </p:txBody>
      </p:sp>
      <p:pic>
        <p:nvPicPr>
          <p:cNvPr id="3" name="Picture 2"/>
          <p:cNvPicPr>
            <a:picLocks noChangeAspect="1"/>
          </p:cNvPicPr>
          <p:nvPr/>
        </p:nvPicPr>
        <p:blipFill>
          <a:blip r:embed="rId2"/>
          <a:stretch>
            <a:fillRect/>
          </a:stretch>
        </p:blipFill>
        <p:spPr>
          <a:xfrm>
            <a:off x="690384" y="1268016"/>
            <a:ext cx="4724400" cy="3314700"/>
          </a:xfrm>
          <a:prstGeom prst="rect">
            <a:avLst/>
          </a:prstGeom>
        </p:spPr>
      </p:pic>
      <p:pic>
        <p:nvPicPr>
          <p:cNvPr id="4" name="Picture 3"/>
          <p:cNvPicPr>
            <a:picLocks noChangeAspect="1"/>
          </p:cNvPicPr>
          <p:nvPr/>
        </p:nvPicPr>
        <p:blipFill>
          <a:blip r:embed="rId3"/>
          <a:stretch>
            <a:fillRect/>
          </a:stretch>
        </p:blipFill>
        <p:spPr>
          <a:xfrm>
            <a:off x="5993322" y="721715"/>
            <a:ext cx="2729951" cy="1723769"/>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5993322" y="2538965"/>
            <a:ext cx="2729951" cy="1651545"/>
          </a:xfrm>
          <a:prstGeom prst="rect">
            <a:avLst/>
          </a:prstGeom>
          <a:ln>
            <a:solidFill>
              <a:schemeClr val="tx1"/>
            </a:solidFill>
          </a:ln>
        </p:spPr>
      </p:pic>
    </p:spTree>
    <p:extLst>
      <p:ext uri="{BB962C8B-B14F-4D97-AF65-F5344CB8AC3E}">
        <p14:creationId xmlns:p14="http://schemas.microsoft.com/office/powerpoint/2010/main" val="15987685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Conversion / Parsing</a:t>
            </a:r>
            <a:endParaRPr lang="en-US" dirty="0"/>
          </a:p>
        </p:txBody>
      </p:sp>
      <p:sp>
        <p:nvSpPr>
          <p:cNvPr id="4" name="Rectangle 1"/>
          <p:cNvSpPr>
            <a:spLocks noGrp="1" noChangeArrowheads="1"/>
          </p:cNvSpPr>
          <p:nvPr>
            <p:ph type="body" idx="1"/>
          </p:nvPr>
        </p:nvSpPr>
        <p:spPr bwMode="auto">
          <a:xfrm>
            <a:off x="499609" y="1217738"/>
            <a:ext cx="8144781"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000000"/>
                </a:solidFill>
                <a:effectLst/>
                <a:latin typeface="Verdana" panose="020B0604030504040204" pitchFamily="34" charset="0"/>
              </a:rPr>
              <a:t>The </a:t>
            </a:r>
            <a:r>
              <a:rPr kumimoji="0" lang="en-US" altLang="en-US" sz="1600" b="0" i="0" u="none" strike="noStrike" cap="none" normalizeH="0" baseline="0" dirty="0" err="1" smtClean="0">
                <a:ln>
                  <a:noFill/>
                </a:ln>
                <a:solidFill>
                  <a:srgbClr val="DC143C"/>
                </a:solidFill>
                <a:effectLst/>
                <a:latin typeface="Consolas" panose="020B0609020204030204" pitchFamily="49" charset="0"/>
              </a:rPr>
              <a:t>parseFloat</a:t>
            </a:r>
            <a:r>
              <a:rPr kumimoji="0" lang="en-US" altLang="en-US" sz="1600" b="0" i="0" u="none" strike="noStrike" cap="none" normalizeH="0" baseline="0" dirty="0" smtClean="0">
                <a:ln>
                  <a:noFill/>
                </a:ln>
                <a:solidFill>
                  <a:srgbClr val="DC143C"/>
                </a:solidFill>
                <a:effectLst/>
                <a:latin typeface="Consolas" panose="020B0609020204030204" pitchFamily="49" charset="0"/>
              </a:rPr>
              <a:t>()</a:t>
            </a:r>
            <a:r>
              <a:rPr kumimoji="0" lang="en-US" altLang="en-US" sz="1600" b="0" i="0" u="none" strike="noStrike" cap="none" normalizeH="0" baseline="0" dirty="0" smtClean="0">
                <a:ln>
                  <a:noFill/>
                </a:ln>
                <a:solidFill>
                  <a:srgbClr val="000000"/>
                </a:solidFill>
                <a:effectLst/>
                <a:latin typeface="Verdana" panose="020B0604030504040204" pitchFamily="34" charset="0"/>
              </a:rPr>
              <a:t> method parses a value as a string and returns first floating number.</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a:p>
          <a:p>
            <a:pPr marL="0" indent="0" defTabSz="914400">
              <a:lnSpc>
                <a:spcPct val="100000"/>
              </a:lnSpc>
              <a:buSzTx/>
              <a:buNone/>
            </a:pPr>
            <a:r>
              <a:rPr lang="en-US" altLang="en-US" sz="1600" dirty="0">
                <a:solidFill>
                  <a:srgbClr val="000000"/>
                </a:solidFill>
                <a:latin typeface="Verdana" panose="020B0604030504040204" pitchFamily="34" charset="0"/>
              </a:rPr>
              <a:t>The </a:t>
            </a:r>
            <a:r>
              <a:rPr lang="en-US" altLang="en-US" sz="1600" dirty="0" err="1" smtClean="0">
                <a:solidFill>
                  <a:srgbClr val="DC143C"/>
                </a:solidFill>
                <a:latin typeface="Consolas" panose="020B0609020204030204" pitchFamily="49" charset="0"/>
              </a:rPr>
              <a:t>parseInt</a:t>
            </a:r>
            <a:r>
              <a:rPr lang="en-US" altLang="en-US" sz="1600" dirty="0" smtClean="0">
                <a:solidFill>
                  <a:srgbClr val="DC143C"/>
                </a:solidFill>
                <a:latin typeface="Consolas" panose="020B0609020204030204" pitchFamily="49" charset="0"/>
              </a:rPr>
              <a:t>()</a:t>
            </a:r>
            <a:r>
              <a:rPr lang="en-US" altLang="en-US" sz="1600" dirty="0">
                <a:solidFill>
                  <a:srgbClr val="000000"/>
                </a:solidFill>
                <a:latin typeface="Verdana" panose="020B0604030504040204" pitchFamily="34" charset="0"/>
              </a:rPr>
              <a:t> method parses a value as a string and returns the </a:t>
            </a:r>
            <a:r>
              <a:rPr lang="en-US" altLang="en-US" sz="1600" dirty="0" smtClean="0">
                <a:solidFill>
                  <a:srgbClr val="000000"/>
                </a:solidFill>
                <a:latin typeface="Verdana" panose="020B0604030504040204" pitchFamily="34" charset="0"/>
              </a:rPr>
              <a:t>first integer</a:t>
            </a:r>
            <a:r>
              <a:rPr lang="en-US" altLang="en-US" sz="1600" dirty="0">
                <a:solidFill>
                  <a:srgbClr val="000000"/>
                </a:solidFill>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rotWithShape="1">
          <a:blip r:embed="rId2"/>
          <a:srcRect t="42072" b="13457"/>
          <a:stretch/>
        </p:blipFill>
        <p:spPr>
          <a:xfrm>
            <a:off x="604550" y="2586078"/>
            <a:ext cx="5267325" cy="1787550"/>
          </a:xfrm>
          <a:prstGeom prst="rect">
            <a:avLst/>
          </a:prstGeom>
        </p:spPr>
      </p:pic>
      <p:pic>
        <p:nvPicPr>
          <p:cNvPr id="8" name="Picture 7"/>
          <p:cNvPicPr>
            <a:picLocks noChangeAspect="1"/>
          </p:cNvPicPr>
          <p:nvPr/>
        </p:nvPicPr>
        <p:blipFill>
          <a:blip r:embed="rId3"/>
          <a:stretch>
            <a:fillRect/>
          </a:stretch>
        </p:blipFill>
        <p:spPr>
          <a:xfrm>
            <a:off x="5197641" y="2428325"/>
            <a:ext cx="3114961" cy="1890631"/>
          </a:xfrm>
          <a:prstGeom prst="rect">
            <a:avLst/>
          </a:prstGeom>
          <a:ln>
            <a:solidFill>
              <a:schemeClr val="tx1"/>
            </a:solidFill>
          </a:ln>
        </p:spPr>
      </p:pic>
    </p:spTree>
    <p:extLst>
      <p:ext uri="{BB962C8B-B14F-4D97-AF65-F5344CB8AC3E}">
        <p14:creationId xmlns:p14="http://schemas.microsoft.com/office/powerpoint/2010/main" val="15283813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085" y="236120"/>
            <a:ext cx="7886700" cy="564929"/>
          </a:xfrm>
        </p:spPr>
        <p:txBody>
          <a:bodyPr/>
          <a:lstStyle/>
          <a:p>
            <a:r>
              <a:rPr lang="en-US" dirty="0" smtClean="0"/>
              <a:t>Example (parsing, required and disabled)</a:t>
            </a:r>
            <a:endParaRPr lang="en-US" dirty="0"/>
          </a:p>
        </p:txBody>
      </p:sp>
      <p:pic>
        <p:nvPicPr>
          <p:cNvPr id="4" name="Picture 3"/>
          <p:cNvPicPr>
            <a:picLocks noChangeAspect="1"/>
          </p:cNvPicPr>
          <p:nvPr/>
        </p:nvPicPr>
        <p:blipFill>
          <a:blip r:embed="rId2"/>
          <a:stretch>
            <a:fillRect/>
          </a:stretch>
        </p:blipFill>
        <p:spPr>
          <a:xfrm>
            <a:off x="6069514" y="1088464"/>
            <a:ext cx="2818709" cy="1647861"/>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6069514" y="2872305"/>
            <a:ext cx="2818709" cy="1679069"/>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290085" y="1088464"/>
            <a:ext cx="5656953" cy="3293215"/>
          </a:xfrm>
          <a:prstGeom prst="rect">
            <a:avLst/>
          </a:prstGeom>
        </p:spPr>
      </p:pic>
    </p:spTree>
    <p:extLst>
      <p:ext uri="{BB962C8B-B14F-4D97-AF65-F5344CB8AC3E}">
        <p14:creationId xmlns:p14="http://schemas.microsoft.com/office/powerpoint/2010/main" val="586811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types</a:t>
            </a:r>
            <a:endParaRPr lang="en-US" dirty="0"/>
          </a:p>
        </p:txBody>
      </p:sp>
      <p:sp>
        <p:nvSpPr>
          <p:cNvPr id="3" name="Text Placeholder 2"/>
          <p:cNvSpPr>
            <a:spLocks noGrp="1"/>
          </p:cNvSpPr>
          <p:nvPr>
            <p:ph type="body" idx="1"/>
          </p:nvPr>
        </p:nvSpPr>
        <p:spPr/>
        <p:txBody>
          <a:bodyPr/>
          <a:lstStyle/>
          <a:p>
            <a:pPr marL="114300" indent="0">
              <a:buNone/>
            </a:pPr>
            <a:r>
              <a:rPr lang="en-US" dirty="0" smtClean="0"/>
              <a:t>Explore the use of following Input type</a:t>
            </a:r>
          </a:p>
          <a:p>
            <a:r>
              <a:rPr lang="en-US" dirty="0" smtClean="0"/>
              <a:t>Password</a:t>
            </a:r>
          </a:p>
          <a:p>
            <a:r>
              <a:rPr lang="en-US" dirty="0" smtClean="0"/>
              <a:t>Email</a:t>
            </a:r>
          </a:p>
          <a:p>
            <a:r>
              <a:rPr lang="en-US" dirty="0" smtClean="0"/>
              <a:t>number</a:t>
            </a:r>
            <a:endParaRPr lang="en-US" dirty="0"/>
          </a:p>
        </p:txBody>
      </p:sp>
    </p:spTree>
    <p:extLst>
      <p:ext uri="{BB962C8B-B14F-4D97-AF65-F5344CB8AC3E}">
        <p14:creationId xmlns:p14="http://schemas.microsoft.com/office/powerpoint/2010/main" val="31618486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7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mtClean="0"/>
              <a:t>Assignment # 4</a:t>
            </a:r>
            <a:endParaRPr dirty="0"/>
          </a:p>
        </p:txBody>
      </p:sp>
      <p:sp>
        <p:nvSpPr>
          <p:cNvPr id="488" name="Google Shape;488;p74"/>
          <p:cNvSpPr txBox="1">
            <a:spLocks noGrp="1"/>
          </p:cNvSpPr>
          <p:nvPr>
            <p:ph type="body" idx="1"/>
          </p:nvPr>
        </p:nvSpPr>
        <p:spPr>
          <a:xfrm>
            <a:off x="311700" y="1152475"/>
            <a:ext cx="3048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Create the layout for a messaging application.</a:t>
            </a:r>
            <a:endParaRPr dirty="0"/>
          </a:p>
          <a:p>
            <a:pPr marL="0" lvl="0" indent="0" algn="l" rtl="0">
              <a:spcBef>
                <a:spcPts val="1600"/>
              </a:spcBef>
              <a:spcAft>
                <a:spcPts val="0"/>
              </a:spcAft>
              <a:buNone/>
            </a:pPr>
            <a:r>
              <a:rPr lang="en" dirty="0"/>
              <a:t>Structured like:</a:t>
            </a:r>
            <a:endParaRPr dirty="0"/>
          </a:p>
          <a:p>
            <a:pPr marL="457200" lvl="0" indent="-342900" algn="l" rtl="0">
              <a:spcBef>
                <a:spcPts val="1600"/>
              </a:spcBef>
              <a:spcAft>
                <a:spcPts val="0"/>
              </a:spcAft>
              <a:buSzPts val="1800"/>
              <a:buChar char="●"/>
            </a:pPr>
            <a:r>
              <a:rPr lang="en" dirty="0"/>
              <a:t>Main container</a:t>
            </a:r>
            <a:endParaRPr dirty="0"/>
          </a:p>
          <a:p>
            <a:pPr marL="914400" lvl="1" indent="-317500" algn="l" rtl="0">
              <a:spcBef>
                <a:spcPts val="0"/>
              </a:spcBef>
              <a:spcAft>
                <a:spcPts val="0"/>
              </a:spcAft>
              <a:buSzPts val="1400"/>
              <a:buChar char="○"/>
            </a:pPr>
            <a:r>
              <a:rPr lang="en" dirty="0"/>
              <a:t>Messages area</a:t>
            </a:r>
            <a:endParaRPr dirty="0"/>
          </a:p>
          <a:p>
            <a:pPr marL="1371600" lvl="2" indent="-317500" algn="l" rtl="0">
              <a:spcBef>
                <a:spcPts val="0"/>
              </a:spcBef>
              <a:spcAft>
                <a:spcPts val="0"/>
              </a:spcAft>
              <a:buSzPts val="1400"/>
              <a:buChar char="■"/>
            </a:pPr>
            <a:r>
              <a:rPr lang="en" dirty="0"/>
              <a:t>message</a:t>
            </a:r>
            <a:endParaRPr dirty="0"/>
          </a:p>
          <a:p>
            <a:pPr marL="914400" lvl="1" indent="-317500" algn="l" rtl="0">
              <a:spcBef>
                <a:spcPts val="0"/>
              </a:spcBef>
              <a:spcAft>
                <a:spcPts val="0"/>
              </a:spcAft>
              <a:buSzPts val="1400"/>
              <a:buChar char="○"/>
            </a:pPr>
            <a:r>
              <a:rPr lang="en" dirty="0"/>
              <a:t>Typing area area</a:t>
            </a:r>
            <a:endParaRPr dirty="0"/>
          </a:p>
          <a:p>
            <a:pPr marL="1371600" lvl="2" indent="-317500" algn="l" rtl="0">
              <a:spcBef>
                <a:spcPts val="0"/>
              </a:spcBef>
              <a:spcAft>
                <a:spcPts val="0"/>
              </a:spcAft>
              <a:buSzPts val="1400"/>
              <a:buChar char="■"/>
            </a:pPr>
            <a:r>
              <a:rPr lang="en" dirty="0"/>
              <a:t>input</a:t>
            </a:r>
            <a:endParaRPr dirty="0"/>
          </a:p>
        </p:txBody>
      </p:sp>
      <p:pic>
        <p:nvPicPr>
          <p:cNvPr id="489" name="Google Shape;489;p74"/>
          <p:cNvPicPr preferRelativeResize="0"/>
          <p:nvPr/>
        </p:nvPicPr>
        <p:blipFill>
          <a:blip r:embed="rId3">
            <a:alphaModFix/>
          </a:blip>
          <a:stretch>
            <a:fillRect/>
          </a:stretch>
        </p:blipFill>
        <p:spPr>
          <a:xfrm>
            <a:off x="3505950" y="764976"/>
            <a:ext cx="5326351" cy="4005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8359" y="392784"/>
            <a:ext cx="8848199" cy="3479629"/>
          </a:xfrm>
          <a:prstGeom prst="rect">
            <a:avLst/>
          </a:prstGeom>
        </p:spPr>
      </p:pic>
    </p:spTree>
    <p:extLst>
      <p:ext uri="{BB962C8B-B14F-4D97-AF65-F5344CB8AC3E}">
        <p14:creationId xmlns:p14="http://schemas.microsoft.com/office/powerpoint/2010/main" val="2983569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basic rules</a:t>
            </a:r>
            <a:endParaRPr/>
          </a:p>
        </p:txBody>
      </p:sp>
      <p:sp>
        <p:nvSpPr>
          <p:cNvPr id="167" name="Google Shape;167;p26"/>
          <p:cNvSpPr txBox="1">
            <a:spLocks noGrp="1"/>
          </p:cNvSpPr>
          <p:nvPr>
            <p:ph type="body" idx="1"/>
          </p:nvPr>
        </p:nvSpPr>
        <p:spPr>
          <a:xfrm>
            <a:off x="311700" y="1017663"/>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Some rules about HTML:</a:t>
            </a:r>
            <a:br>
              <a:rPr lang="en" sz="1800" dirty="0"/>
            </a:br>
            <a:endParaRPr sz="1800" dirty="0"/>
          </a:p>
          <a:p>
            <a:pPr marL="457200" lvl="0" indent="-330200" algn="l" rtl="0">
              <a:spcBef>
                <a:spcPts val="0"/>
              </a:spcBef>
              <a:spcAft>
                <a:spcPts val="0"/>
              </a:spcAft>
              <a:buSzPts val="1600"/>
              <a:buChar char="●"/>
            </a:pPr>
            <a:r>
              <a:rPr lang="en" sz="1800" dirty="0"/>
              <a:t>It uses XML syntax (tags with attributes, can contain other tags).</a:t>
            </a:r>
            <a:endParaRPr sz="1800" dirty="0"/>
          </a:p>
          <a:p>
            <a:pPr marL="0" lvl="0" indent="0" algn="l" rtl="0">
              <a:spcBef>
                <a:spcPts val="0"/>
              </a:spcBef>
              <a:spcAft>
                <a:spcPts val="0"/>
              </a:spcAft>
              <a:buNone/>
            </a:pPr>
            <a:r>
              <a:rPr lang="en" sz="1800" dirty="0">
                <a:latin typeface="Courier New"/>
                <a:ea typeface="Courier New"/>
                <a:cs typeface="Courier New"/>
                <a:sym typeface="Courier New"/>
              </a:rPr>
              <a:t>		</a:t>
            </a:r>
            <a:r>
              <a:rPr lang="en" sz="1800" b="1" dirty="0">
                <a:latin typeface="Consolas"/>
                <a:ea typeface="Consolas"/>
                <a:cs typeface="Consolas"/>
                <a:sym typeface="Consolas"/>
              </a:rPr>
              <a:t>&lt;tag_name attribute="value"&gt; content &lt;/tag_name&gt;</a:t>
            </a:r>
            <a:endParaRPr sz="1800" b="1" dirty="0">
              <a:latin typeface="Consolas"/>
              <a:ea typeface="Consolas"/>
              <a:cs typeface="Consolas"/>
              <a:sym typeface="Consolas"/>
            </a:endParaRPr>
          </a:p>
          <a:p>
            <a:pPr marL="457200" lvl="0" indent="-330200" algn="l" rtl="0">
              <a:spcBef>
                <a:spcPts val="0"/>
              </a:spcBef>
              <a:spcAft>
                <a:spcPts val="0"/>
              </a:spcAft>
              <a:buSzPts val="1600"/>
              <a:buChar char="●"/>
            </a:pPr>
            <a:r>
              <a:rPr lang="en" sz="1800" dirty="0"/>
              <a:t>It stores all the information that must be shown to the user.</a:t>
            </a:r>
            <a:endParaRPr sz="1800" dirty="0"/>
          </a:p>
          <a:p>
            <a:pPr marL="457200" lvl="0" indent="-330200" algn="l" rtl="0">
              <a:spcBef>
                <a:spcPts val="0"/>
              </a:spcBef>
              <a:spcAft>
                <a:spcPts val="0"/>
              </a:spcAft>
              <a:buSzPts val="1600"/>
              <a:buChar char="●"/>
            </a:pPr>
            <a:r>
              <a:rPr lang="en" sz="1800" dirty="0"/>
              <a:t>There are different HTML elements for different types of information and behaviour.</a:t>
            </a:r>
            <a:endParaRPr sz="1800" dirty="0"/>
          </a:p>
          <a:p>
            <a:pPr marL="457200" lvl="0" indent="-330200" algn="l" rtl="0">
              <a:spcBef>
                <a:spcPts val="0"/>
              </a:spcBef>
              <a:spcAft>
                <a:spcPts val="0"/>
              </a:spcAft>
              <a:buSzPts val="1600"/>
              <a:buChar char="●"/>
            </a:pPr>
            <a:r>
              <a:rPr lang="en" sz="1800" dirty="0"/>
              <a:t>The information is stored in a tree-like structure (nodes that contain nodes inside) called </a:t>
            </a:r>
            <a:r>
              <a:rPr lang="en" sz="1800" b="1" dirty="0"/>
              <a:t>DOM (Document Object Model).</a:t>
            </a:r>
            <a:endParaRPr sz="1800" b="1" dirty="0"/>
          </a:p>
          <a:p>
            <a:pPr marL="457200" lvl="0" indent="-330200" algn="l" rtl="0">
              <a:spcBef>
                <a:spcPts val="0"/>
              </a:spcBef>
              <a:spcAft>
                <a:spcPts val="0"/>
              </a:spcAft>
              <a:buSzPts val="1600"/>
              <a:buChar char="●"/>
            </a:pPr>
            <a:r>
              <a:rPr lang="en" sz="1800" dirty="0"/>
              <a:t>It gives the document some semantic structure (pe. this is a title, this is a section, this is a form) which is helpful for computers to understand websites content.</a:t>
            </a:r>
            <a:endParaRPr sz="1800" dirty="0"/>
          </a:p>
          <a:p>
            <a:pPr marL="457200" lvl="0" indent="-330200" algn="l" rtl="0">
              <a:spcBef>
                <a:spcPts val="0"/>
              </a:spcBef>
              <a:spcAft>
                <a:spcPts val="0"/>
              </a:spcAft>
              <a:buSzPts val="1600"/>
              <a:buChar char="●"/>
            </a:pPr>
            <a:r>
              <a:rPr lang="en" sz="1800" dirty="0"/>
              <a:t>It must </a:t>
            </a:r>
            <a:r>
              <a:rPr lang="en" sz="1800" b="1" dirty="0"/>
              <a:t>not contain information related to how it should be displayed </a:t>
            </a:r>
            <a:r>
              <a:rPr lang="en" sz="1800" dirty="0"/>
              <a:t>(that information belongs to the CSS), so no color information, font size, position, etc.</a:t>
            </a:r>
            <a:endParaRPr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syntax example</a:t>
            </a:r>
            <a:endParaRPr/>
          </a:p>
        </p:txBody>
      </p:sp>
      <p:sp>
        <p:nvSpPr>
          <p:cNvPr id="173" name="Google Shape;173;p27"/>
          <p:cNvSpPr txBox="1">
            <a:spLocks noGrp="1"/>
          </p:cNvSpPr>
          <p:nvPr>
            <p:ph type="body" idx="1"/>
          </p:nvPr>
        </p:nvSpPr>
        <p:spPr>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0" lvl="0" indent="0" algn="l" rtl="0">
              <a:spcBef>
                <a:spcPts val="0"/>
              </a:spcBef>
              <a:spcAft>
                <a:spcPts val="0"/>
              </a:spcAft>
              <a:buNone/>
            </a:pPr>
            <a:r>
              <a:rPr lang="en" sz="2400">
                <a:solidFill>
                  <a:srgbClr val="A4C2F4"/>
                </a:solidFill>
                <a:latin typeface="Consolas"/>
                <a:ea typeface="Consolas"/>
                <a:cs typeface="Consolas"/>
                <a:sym typeface="Consolas"/>
              </a:rPr>
              <a:t>&lt;</a:t>
            </a:r>
            <a:r>
              <a:rPr lang="en" sz="2400">
                <a:solidFill>
                  <a:srgbClr val="FFE599"/>
                </a:solidFill>
                <a:latin typeface="Consolas"/>
                <a:ea typeface="Consolas"/>
                <a:cs typeface="Consolas"/>
                <a:sym typeface="Consolas"/>
              </a:rPr>
              <a:t>div</a:t>
            </a:r>
            <a:r>
              <a:rPr lang="en" sz="2400">
                <a:solidFill>
                  <a:srgbClr val="A4C2F4"/>
                </a:solidFill>
                <a:latin typeface="Consolas"/>
                <a:ea typeface="Consolas"/>
                <a:cs typeface="Consolas"/>
                <a:sym typeface="Consolas"/>
              </a:rPr>
              <a:t> id="main"&gt;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a:t>
            </a:r>
            <a:r>
              <a:rPr lang="en" sz="2400">
                <a:solidFill>
                  <a:srgbClr val="B6D7A8"/>
                </a:solidFill>
                <a:latin typeface="Consolas"/>
                <a:ea typeface="Consolas"/>
                <a:cs typeface="Consolas"/>
                <a:sym typeface="Consolas"/>
              </a:rPr>
              <a:t>&lt;!-- this is a comment --&gt;</a:t>
            </a:r>
            <a:endParaRPr sz="2400">
              <a:solidFill>
                <a:srgbClr val="B6D7A8"/>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This is text without a tag.</a:t>
            </a:r>
            <a:endParaRPr sz="2400">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a:t>
            </a:r>
            <a:r>
              <a:rPr lang="en" sz="2400">
                <a:solidFill>
                  <a:srgbClr val="6D9EEB"/>
                </a:solidFill>
                <a:latin typeface="Consolas"/>
                <a:ea typeface="Consolas"/>
                <a:cs typeface="Consolas"/>
                <a:sym typeface="Consolas"/>
              </a:rPr>
              <a:t>&lt;</a:t>
            </a:r>
            <a:r>
              <a:rPr lang="en" sz="2400">
                <a:solidFill>
                  <a:srgbClr val="FFD966"/>
                </a:solidFill>
                <a:latin typeface="Consolas"/>
                <a:ea typeface="Consolas"/>
                <a:cs typeface="Consolas"/>
                <a:sym typeface="Consolas"/>
              </a:rPr>
              <a:t>button</a:t>
            </a:r>
            <a:r>
              <a:rPr lang="en" sz="2400">
                <a:solidFill>
                  <a:srgbClr val="6D9EEB"/>
                </a:solidFill>
                <a:latin typeface="Consolas"/>
                <a:ea typeface="Consolas"/>
                <a:cs typeface="Consolas"/>
                <a:sym typeface="Consolas"/>
              </a:rPr>
              <a:t> class="mini"&gt;</a:t>
            </a:r>
            <a:r>
              <a:rPr lang="en" sz="2400">
                <a:latin typeface="Consolas"/>
                <a:ea typeface="Consolas"/>
                <a:cs typeface="Consolas"/>
                <a:sym typeface="Consolas"/>
              </a:rPr>
              <a:t>press me</a:t>
            </a:r>
            <a:r>
              <a:rPr lang="en" sz="2400">
                <a:solidFill>
                  <a:srgbClr val="A4C2F4"/>
                </a:solidFill>
                <a:latin typeface="Consolas"/>
                <a:ea typeface="Consolas"/>
                <a:cs typeface="Consolas"/>
                <a:sym typeface="Consolas"/>
              </a:rPr>
              <a:t>&lt;/</a:t>
            </a:r>
            <a:r>
              <a:rPr lang="en" sz="2400">
                <a:solidFill>
                  <a:srgbClr val="FFD966"/>
                </a:solidFill>
                <a:latin typeface="Consolas"/>
                <a:ea typeface="Consolas"/>
                <a:cs typeface="Consolas"/>
                <a:sym typeface="Consolas"/>
              </a:rPr>
              <a:t>button</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solidFill>
                  <a:srgbClr val="A4C2F4"/>
                </a:solidFill>
                <a:latin typeface="Consolas"/>
                <a:ea typeface="Consolas"/>
                <a:cs typeface="Consolas"/>
                <a:sym typeface="Consolas"/>
              </a:rPr>
              <a:t>	&lt;</a:t>
            </a:r>
            <a:r>
              <a:rPr lang="en" sz="2400">
                <a:solidFill>
                  <a:srgbClr val="FFD966"/>
                </a:solidFill>
                <a:latin typeface="Consolas"/>
                <a:ea typeface="Consolas"/>
                <a:cs typeface="Consolas"/>
                <a:sym typeface="Consolas"/>
              </a:rPr>
              <a:t>img</a:t>
            </a:r>
            <a:r>
              <a:rPr lang="en" sz="2400">
                <a:solidFill>
                  <a:srgbClr val="A4C2F4"/>
                </a:solidFill>
                <a:latin typeface="Consolas"/>
                <a:ea typeface="Consolas"/>
                <a:cs typeface="Consolas"/>
                <a:sym typeface="Consolas"/>
              </a:rPr>
              <a:t> src="me.png" </a:t>
            </a:r>
            <a:r>
              <a:rPr lang="en" sz="2400">
                <a:solidFill>
                  <a:srgbClr val="D5A6BD"/>
                </a:solidFill>
                <a:latin typeface="Consolas"/>
                <a:ea typeface="Consolas"/>
                <a:cs typeface="Consolas"/>
                <a:sym typeface="Consolas"/>
              </a:rPr>
              <a:t>/</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a:p>
            <a:pPr marL="0" lvl="0" indent="0" algn="l" rtl="0">
              <a:spcBef>
                <a:spcPts val="0"/>
              </a:spcBef>
              <a:spcAft>
                <a:spcPts val="0"/>
              </a:spcAft>
              <a:buNone/>
            </a:pPr>
            <a:r>
              <a:rPr lang="en" sz="2400">
                <a:solidFill>
                  <a:srgbClr val="A4C2F4"/>
                </a:solidFill>
                <a:latin typeface="Consolas"/>
                <a:ea typeface="Consolas"/>
                <a:cs typeface="Consolas"/>
                <a:sym typeface="Consolas"/>
              </a:rPr>
              <a:t>&lt;/</a:t>
            </a:r>
            <a:r>
              <a:rPr lang="en" sz="2400">
                <a:solidFill>
                  <a:srgbClr val="FFE599"/>
                </a:solidFill>
                <a:latin typeface="Consolas"/>
                <a:ea typeface="Consolas"/>
                <a:cs typeface="Consolas"/>
                <a:sym typeface="Consolas"/>
              </a:rPr>
              <a:t>div</a:t>
            </a:r>
            <a:r>
              <a:rPr lang="en" sz="2400">
                <a:solidFill>
                  <a:srgbClr val="A4C2F4"/>
                </a:solidFill>
                <a:latin typeface="Consolas"/>
                <a:ea typeface="Consolas"/>
                <a:cs typeface="Consolas"/>
                <a:sym typeface="Consolas"/>
              </a:rPr>
              <a:t>&gt;</a:t>
            </a:r>
            <a:endParaRPr sz="2400">
              <a:solidFill>
                <a:srgbClr val="A4C2F4"/>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TotalTime>
  <Words>2412</Words>
  <Application>Microsoft Office PowerPoint</Application>
  <PresentationFormat>On-screen Show (16:9)</PresentationFormat>
  <Paragraphs>422</Paragraphs>
  <Slides>64</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Calibri Light</vt:lpstr>
      <vt:lpstr>Consolas</vt:lpstr>
      <vt:lpstr>Courier New</vt:lpstr>
      <vt:lpstr>Verdana</vt:lpstr>
      <vt:lpstr>Office Theme</vt:lpstr>
      <vt:lpstr>PowerPoint Presentation</vt:lpstr>
      <vt:lpstr>Introduction</vt:lpstr>
      <vt:lpstr>Goals</vt:lpstr>
      <vt:lpstr>Tools</vt:lpstr>
      <vt:lpstr>Technologies</vt:lpstr>
      <vt:lpstr>HTML</vt:lpstr>
      <vt:lpstr>PowerPoint Presentation</vt:lpstr>
      <vt:lpstr>HTML: basic rules</vt:lpstr>
      <vt:lpstr>HTML: syntax example</vt:lpstr>
      <vt:lpstr>HTML: syntax example</vt:lpstr>
      <vt:lpstr>DOM is a tree</vt:lpstr>
      <vt:lpstr>HTML: main tags</vt:lpstr>
      <vt:lpstr>HTML: other interesting tags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HTML good use</vt:lpstr>
      <vt:lpstr>HTML references</vt:lpstr>
      <vt:lpstr>Technologies</vt:lpstr>
      <vt:lpstr>CSS</vt:lpstr>
      <vt:lpstr>CSS example</vt:lpstr>
      <vt:lpstr>CSS fields</vt:lpstr>
      <vt:lpstr>CSS how to add it</vt:lpstr>
      <vt:lpstr>CSS selectors</vt:lpstr>
      <vt:lpstr>CSS selectors</vt:lpstr>
      <vt:lpstr>PowerPoint Presentation</vt:lpstr>
      <vt:lpstr>PowerPoint Presentation</vt:lpstr>
      <vt:lpstr>CSS Selectors</vt:lpstr>
      <vt:lpstr>CSS Selectors</vt:lpstr>
      <vt:lpstr>CSS Selectors</vt:lpstr>
      <vt:lpstr>CSS Selectors</vt:lpstr>
      <vt:lpstr>Layout</vt:lpstr>
      <vt:lpstr>Flexbox</vt:lpstr>
      <vt:lpstr>Grid system</vt:lpstr>
      <vt:lpstr>Fullscreen divs</vt:lpstr>
      <vt:lpstr>Trick to center</vt:lpstr>
      <vt:lpstr>CSS further reading</vt:lpstr>
      <vt:lpstr>Technologies</vt:lpstr>
      <vt:lpstr>Interactivity</vt:lpstr>
      <vt:lpstr>Javascript</vt:lpstr>
      <vt:lpstr>Javascript: insert code</vt:lpstr>
      <vt:lpstr>Javascript: Syntax</vt:lpstr>
      <vt:lpstr>Javascript example</vt:lpstr>
      <vt:lpstr>Javascript: retrieving element</vt:lpstr>
      <vt:lpstr>Javascript: using selectors</vt:lpstr>
      <vt:lpstr>Javascript: modify nodes</vt:lpstr>
      <vt:lpstr>Javascript: hide and show elements</vt:lpstr>
      <vt:lpstr>Example</vt:lpstr>
      <vt:lpstr>Using Inputs</vt:lpstr>
      <vt:lpstr>Input types</vt:lpstr>
      <vt:lpstr>PowerPoint Presentation</vt:lpstr>
      <vt:lpstr>Example of a website</vt:lpstr>
      <vt:lpstr>Radio Buttons</vt:lpstr>
      <vt:lpstr>Cont.. </vt:lpstr>
      <vt:lpstr>Checkbox</vt:lpstr>
      <vt:lpstr>Cont..</vt:lpstr>
      <vt:lpstr>Conversion / Parsing</vt:lpstr>
      <vt:lpstr>Example (parsing, required and disabled)</vt:lpstr>
      <vt:lpstr>Input types</vt:lpstr>
      <vt:lpstr>Assignment # 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technologies</dc:title>
  <cp:lastModifiedBy>Administrator</cp:lastModifiedBy>
  <cp:revision>19</cp:revision>
  <dcterms:modified xsi:type="dcterms:W3CDTF">2024-12-12T07:35:00Z</dcterms:modified>
</cp:coreProperties>
</file>